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handoutMasterIdLst>
    <p:handoutMasterId r:id="rId71"/>
  </p:handoutMasterIdLst>
  <p:sldIdLst>
    <p:sldId id="682" r:id="rId5"/>
    <p:sldId id="760" r:id="rId6"/>
    <p:sldId id="704" r:id="rId7"/>
    <p:sldId id="703" r:id="rId8"/>
    <p:sldId id="718" r:id="rId9"/>
    <p:sldId id="695" r:id="rId10"/>
    <p:sldId id="696" r:id="rId11"/>
    <p:sldId id="697" r:id="rId12"/>
    <p:sldId id="706" r:id="rId13"/>
    <p:sldId id="705" r:id="rId14"/>
    <p:sldId id="707" r:id="rId15"/>
    <p:sldId id="708" r:id="rId16"/>
    <p:sldId id="709" r:id="rId17"/>
    <p:sldId id="710" r:id="rId18"/>
    <p:sldId id="711" r:id="rId19"/>
    <p:sldId id="712" r:id="rId20"/>
    <p:sldId id="721" r:id="rId21"/>
    <p:sldId id="714" r:id="rId22"/>
    <p:sldId id="761" r:id="rId23"/>
    <p:sldId id="715" r:id="rId24"/>
    <p:sldId id="716" r:id="rId25"/>
    <p:sldId id="717" r:id="rId26"/>
    <p:sldId id="763" r:id="rId27"/>
    <p:sldId id="719" r:id="rId28"/>
    <p:sldId id="720" r:id="rId29"/>
    <p:sldId id="722" r:id="rId30"/>
    <p:sldId id="765" r:id="rId31"/>
    <p:sldId id="723" r:id="rId32"/>
    <p:sldId id="724" r:id="rId33"/>
    <p:sldId id="725" r:id="rId34"/>
    <p:sldId id="767" r:id="rId35"/>
    <p:sldId id="729" r:id="rId36"/>
    <p:sldId id="726" r:id="rId37"/>
    <p:sldId id="727" r:id="rId38"/>
    <p:sldId id="728" r:id="rId39"/>
    <p:sldId id="730" r:id="rId40"/>
    <p:sldId id="731" r:id="rId41"/>
    <p:sldId id="732" r:id="rId42"/>
    <p:sldId id="733" r:id="rId43"/>
    <p:sldId id="734" r:id="rId44"/>
    <p:sldId id="735" r:id="rId45"/>
    <p:sldId id="736" r:id="rId46"/>
    <p:sldId id="737" r:id="rId47"/>
    <p:sldId id="738" r:id="rId48"/>
    <p:sldId id="739" r:id="rId49"/>
    <p:sldId id="740" r:id="rId50"/>
    <p:sldId id="741" r:id="rId51"/>
    <p:sldId id="742" r:id="rId52"/>
    <p:sldId id="743" r:id="rId53"/>
    <p:sldId id="744" r:id="rId54"/>
    <p:sldId id="745" r:id="rId55"/>
    <p:sldId id="746" r:id="rId56"/>
    <p:sldId id="747" r:id="rId57"/>
    <p:sldId id="748" r:id="rId58"/>
    <p:sldId id="749" r:id="rId59"/>
    <p:sldId id="750" r:id="rId60"/>
    <p:sldId id="751" r:id="rId61"/>
    <p:sldId id="752" r:id="rId62"/>
    <p:sldId id="753" r:id="rId63"/>
    <p:sldId id="754" r:id="rId64"/>
    <p:sldId id="756" r:id="rId65"/>
    <p:sldId id="757" r:id="rId66"/>
    <p:sldId id="755" r:id="rId67"/>
    <p:sldId id="758" r:id="rId68"/>
    <p:sldId id="759" r:id="rId69"/>
  </p:sldIdLst>
  <p:sldSz cx="9144000" cy="6858000" type="screen4x3"/>
  <p:notesSz cx="6858000" cy="9296400"/>
  <p:custDataLst>
    <p:tags r:id="rId7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0">
          <p15:clr>
            <a:srgbClr val="A4A3A4"/>
          </p15:clr>
        </p15:guide>
        <p15:guide id="2" pos="5759">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42C1C5-F204-5174-0760-521D641631A8}" name="Puthotta, Antony" initials="PA" userId="S::aputhotta@falcon.bentley.edu::678ec8f5-6707-420b-8f94-d9ad61a814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80" y="52"/>
      </p:cViewPr>
      <p:guideLst>
        <p:guide orient="horz" pos="1140"/>
        <p:guide pos="575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w, Clifton" userId="defad88a-c4bf-4b35-89c0-55eac2365660" providerId="ADAL" clId="{A2146E93-C25E-4008-A6E6-AC446F3D95BD}"/>
    <pc:docChg chg="delSld modSld sldOrd">
      <pc:chgData name="Chow, Clifton" userId="defad88a-c4bf-4b35-89c0-55eac2365660" providerId="ADAL" clId="{A2146E93-C25E-4008-A6E6-AC446F3D95BD}" dt="2024-09-26T22:34:48.758" v="40" actId="12385"/>
      <pc:docMkLst>
        <pc:docMk/>
      </pc:docMkLst>
      <pc:sldChg chg="ord">
        <pc:chgData name="Chow, Clifton" userId="defad88a-c4bf-4b35-89c0-55eac2365660" providerId="ADAL" clId="{A2146E93-C25E-4008-A6E6-AC446F3D95BD}" dt="2024-09-26T22:27:10.019" v="0"/>
        <pc:sldMkLst>
          <pc:docMk/>
          <pc:sldMk cId="3035376620" sldId="703"/>
        </pc:sldMkLst>
      </pc:sldChg>
      <pc:sldChg chg="modSp mod">
        <pc:chgData name="Chow, Clifton" userId="defad88a-c4bf-4b35-89c0-55eac2365660" providerId="ADAL" clId="{A2146E93-C25E-4008-A6E6-AC446F3D95BD}" dt="2024-09-26T22:34:48.758" v="40" actId="12385"/>
        <pc:sldMkLst>
          <pc:docMk/>
          <pc:sldMk cId="238322625" sldId="760"/>
        </pc:sldMkLst>
        <pc:graphicFrameChg chg="modGraphic">
          <ac:chgData name="Chow, Clifton" userId="defad88a-c4bf-4b35-89c0-55eac2365660" providerId="ADAL" clId="{A2146E93-C25E-4008-A6E6-AC446F3D95BD}" dt="2024-09-26T22:34:48.758" v="40" actId="12385"/>
          <ac:graphicFrameMkLst>
            <pc:docMk/>
            <pc:sldMk cId="238322625" sldId="760"/>
            <ac:graphicFrameMk id="3" creationId="{662133CD-AEDC-22AD-7786-AAFF222A533B}"/>
          </ac:graphicFrameMkLst>
        </pc:graphicFrameChg>
      </pc:sldChg>
      <pc:sldChg chg="del">
        <pc:chgData name="Chow, Clifton" userId="defad88a-c4bf-4b35-89c0-55eac2365660" providerId="ADAL" clId="{A2146E93-C25E-4008-A6E6-AC446F3D95BD}" dt="2024-09-26T22:27:26.073" v="1" actId="2696"/>
        <pc:sldMkLst>
          <pc:docMk/>
          <pc:sldMk cId="4056971085" sldId="762"/>
        </pc:sldMkLst>
      </pc:sldChg>
      <pc:sldChg chg="del">
        <pc:chgData name="Chow, Clifton" userId="defad88a-c4bf-4b35-89c0-55eac2365660" providerId="ADAL" clId="{A2146E93-C25E-4008-A6E6-AC446F3D95BD}" dt="2024-09-26T22:27:36.671" v="2" actId="2696"/>
        <pc:sldMkLst>
          <pc:docMk/>
          <pc:sldMk cId="365735147" sldId="764"/>
        </pc:sldMkLst>
      </pc:sldChg>
      <pc:sldChg chg="del">
        <pc:chgData name="Chow, Clifton" userId="defad88a-c4bf-4b35-89c0-55eac2365660" providerId="ADAL" clId="{A2146E93-C25E-4008-A6E6-AC446F3D95BD}" dt="2024-09-26T22:27:47.805" v="3" actId="2696"/>
        <pc:sldMkLst>
          <pc:docMk/>
          <pc:sldMk cId="504395884" sldId="766"/>
        </pc:sldMkLst>
      </pc:sldChg>
      <pc:sldChg chg="del">
        <pc:chgData name="Chow, Clifton" userId="defad88a-c4bf-4b35-89c0-55eac2365660" providerId="ADAL" clId="{A2146E93-C25E-4008-A6E6-AC446F3D95BD}" dt="2024-09-26T22:27:55.021" v="4" actId="2696"/>
        <pc:sldMkLst>
          <pc:docMk/>
          <pc:sldMk cId="1223801412" sldId="768"/>
        </pc:sldMkLst>
      </pc:sldChg>
      <pc:sldChg chg="del">
        <pc:chgData name="Chow, Clifton" userId="defad88a-c4bf-4b35-89c0-55eac2365660" providerId="ADAL" clId="{A2146E93-C25E-4008-A6E6-AC446F3D95BD}" dt="2024-09-26T22:28:04.803" v="5" actId="2696"/>
        <pc:sldMkLst>
          <pc:docMk/>
          <pc:sldMk cId="4102832071" sldId="77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3177" tIns="46589" rIns="93177" bIns="46589" rtlCol="0"/>
          <a:lstStyle>
            <a:lvl1pPr algn="r">
              <a:defRPr sz="1200"/>
            </a:lvl1pPr>
          </a:lstStyle>
          <a:p>
            <a:fld id="{B1E5D5D8-3651-4BC7-B31A-B0B939DE033C}" type="datetimeFigureOut">
              <a:rPr lang="en-US" smtClean="0"/>
              <a:t>9/26/2024</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3177" tIns="46589" rIns="93177" bIns="46589" rtlCol="0" anchor="b"/>
          <a:lstStyle>
            <a:lvl1pPr algn="r">
              <a:defRPr sz="1200"/>
            </a:lvl1pPr>
          </a:lstStyle>
          <a:p>
            <a:fld id="{F1983139-4F4C-4A63-87AB-C848B462AE59}" type="slidenum">
              <a:rPr lang="en-US" smtClean="0"/>
              <a:t>‹#›</a:t>
            </a:fld>
            <a:endParaRPr lang="en-US"/>
          </a:p>
        </p:txBody>
      </p:sp>
    </p:spTree>
    <p:extLst>
      <p:ext uri="{BB962C8B-B14F-4D97-AF65-F5344CB8AC3E}">
        <p14:creationId xmlns:p14="http://schemas.microsoft.com/office/powerpoint/2010/main" val="2248440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3177" tIns="46589" rIns="93177" bIns="46589" rtlCol="0"/>
          <a:lstStyle>
            <a:lvl1pPr algn="r">
              <a:defRPr sz="1200"/>
            </a:lvl1pPr>
          </a:lstStyle>
          <a:p>
            <a:fld id="{00DE8979-6517-49ED-9F36-0D133A84FA2E}" type="datetimeFigureOut">
              <a:rPr lang="en-US" smtClean="0"/>
              <a:t>9/26/2024</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3177" tIns="46589" rIns="93177" bIns="46589" rtlCol="0" anchor="b"/>
          <a:lstStyle>
            <a:lvl1pPr algn="r">
              <a:defRPr sz="1200"/>
            </a:lvl1pPr>
          </a:lstStyle>
          <a:p>
            <a:fld id="{D1BA9DFB-3253-4599-90FB-DF2DB450066B}" type="slidenum">
              <a:rPr lang="en-US" smtClean="0"/>
              <a:t>‹#›</a:t>
            </a:fld>
            <a:endParaRPr lang="en-US"/>
          </a:p>
        </p:txBody>
      </p:sp>
    </p:spTree>
    <p:extLst>
      <p:ext uri="{BB962C8B-B14F-4D97-AF65-F5344CB8AC3E}">
        <p14:creationId xmlns:p14="http://schemas.microsoft.com/office/powerpoint/2010/main" val="198034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BA9DFB-3253-4599-90FB-DF2DB450066B}" type="slidenum">
              <a:rPr lang="en-US" smtClean="0"/>
              <a:t>42</a:t>
            </a:fld>
            <a:endParaRPr lang="en-US"/>
          </a:p>
        </p:txBody>
      </p:sp>
    </p:spTree>
    <p:extLst>
      <p:ext uri="{BB962C8B-B14F-4D97-AF65-F5344CB8AC3E}">
        <p14:creationId xmlns:p14="http://schemas.microsoft.com/office/powerpoint/2010/main" val="3316182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BA9DFB-3253-4599-90FB-DF2DB450066B}" type="slidenum">
              <a:rPr lang="en-US" smtClean="0"/>
              <a:t>55</a:t>
            </a:fld>
            <a:endParaRPr lang="en-US"/>
          </a:p>
        </p:txBody>
      </p:sp>
    </p:spTree>
    <p:extLst>
      <p:ext uri="{BB962C8B-B14F-4D97-AF65-F5344CB8AC3E}">
        <p14:creationId xmlns:p14="http://schemas.microsoft.com/office/powerpoint/2010/main" val="2547687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BA9DFB-3253-4599-90FB-DF2DB450066B}" type="slidenum">
              <a:rPr lang="en-US" smtClean="0"/>
              <a:t>57</a:t>
            </a:fld>
            <a:endParaRPr lang="en-US"/>
          </a:p>
        </p:txBody>
      </p:sp>
    </p:spTree>
    <p:extLst>
      <p:ext uri="{BB962C8B-B14F-4D97-AF65-F5344CB8AC3E}">
        <p14:creationId xmlns:p14="http://schemas.microsoft.com/office/powerpoint/2010/main" val="142085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9750"/>
            <a:ext cx="7772400" cy="2990849"/>
          </a:xfrm>
        </p:spPr>
        <p:txBody>
          <a:bodyPr lIns="0" tIns="0" rIns="0" bIns="0" anchor="b" anchorCtr="0">
            <a:normAutofit/>
          </a:bodyPr>
          <a:lstStyle>
            <a:lvl1pPr algn="l">
              <a:lnSpc>
                <a:spcPts val="5000"/>
              </a:lnSpc>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685800" y="5257800"/>
            <a:ext cx="7086600" cy="685800"/>
          </a:xfrm>
        </p:spPr>
        <p:txBody>
          <a:bodyPr>
            <a:normAutofit/>
          </a:bodyPr>
          <a:lstStyle>
            <a:lvl1pPr marL="0" indent="0" algn="l">
              <a:buNone/>
              <a:defRPr sz="1400" b="0" i="0">
                <a:solidFill>
                  <a:schemeClr val="accent2">
                    <a:lumMod val="5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A582522-CA65-B64C-B8C8-CFE888363767}" type="datetimeFigureOut">
              <a:rPr lang="en-US" smtClean="0"/>
              <a:t>9/26/2024</a:t>
            </a:fld>
            <a:endParaRPr lang="en-US"/>
          </a:p>
        </p:txBody>
      </p:sp>
      <p:sp>
        <p:nvSpPr>
          <p:cNvPr id="5" name="Footer Placeholder 4"/>
          <p:cNvSpPr>
            <a:spLocks noGrp="1"/>
          </p:cNvSpPr>
          <p:nvPr>
            <p:ph type="ftr" sz="quarter" idx="11"/>
          </p:nvPr>
        </p:nvSpPr>
        <p:spPr/>
        <p:txBody>
          <a:bodyPr/>
          <a:lstStyle/>
          <a:p>
            <a:pPr algn="r"/>
            <a:r>
              <a:rPr lang="en-US">
                <a:solidFill>
                  <a:schemeClr val="tx2">
                    <a:lumMod val="60000"/>
                    <a:lumOff val="40000"/>
                  </a:schemeClr>
                </a:solidFill>
              </a:rPr>
              <a:t>SMART, NIMBLE, COMPASSIONATE, </a:t>
            </a:r>
            <a:r>
              <a:rPr lang="en-US">
                <a:solidFill>
                  <a:schemeClr val="bg1"/>
                </a:solidFill>
              </a:rPr>
              <a:t>PREPARED.</a:t>
            </a:r>
          </a:p>
        </p:txBody>
      </p:sp>
      <p:sp>
        <p:nvSpPr>
          <p:cNvPr id="6" name="Slide Number Placeholder 5"/>
          <p:cNvSpPr>
            <a:spLocks noGrp="1"/>
          </p:cNvSpPr>
          <p:nvPr>
            <p:ph type="sldNum" sz="quarter" idx="12"/>
          </p:nvPr>
        </p:nvSpPr>
        <p:spPr/>
        <p:txBody>
          <a:bodyPr/>
          <a:lstStyle/>
          <a:p>
            <a:fld id="{1AD69C19-48F0-3644-AE72-F38508D49EE5}" type="slidenum">
              <a:rPr lang="en-US" smtClean="0"/>
              <a:t>‹#›</a:t>
            </a:fld>
            <a:endParaRPr lang="en-US"/>
          </a:p>
        </p:txBody>
      </p:sp>
    </p:spTree>
    <p:extLst>
      <p:ext uri="{BB962C8B-B14F-4D97-AF65-F5344CB8AC3E}">
        <p14:creationId xmlns:p14="http://schemas.microsoft.com/office/powerpoint/2010/main" val="386489104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edit Master </a:t>
            </a:r>
            <a:br>
              <a:rPr lang="en-US"/>
            </a:br>
            <a:r>
              <a:rPr lang="en-US"/>
              <a:t>title style</a:t>
            </a:r>
          </a:p>
        </p:txBody>
      </p:sp>
      <p:sp>
        <p:nvSpPr>
          <p:cNvPr id="3" name="Content Placeholder 2"/>
          <p:cNvSpPr>
            <a:spLocks noGrp="1"/>
          </p:cNvSpPr>
          <p:nvPr>
            <p:ph idx="1"/>
          </p:nvPr>
        </p:nvSpPr>
        <p:spPr>
          <a:xfrm>
            <a:off x="457200" y="1809750"/>
            <a:ext cx="8229600" cy="4316413"/>
          </a:xfrm>
        </p:spPr>
        <p:txBody>
          <a:bodyPr/>
          <a:lstStyle>
            <a:lvl1pPr>
              <a:defRPr>
                <a:solidFill>
                  <a:schemeClr val="accent2">
                    <a:lumMod val="50000"/>
                  </a:schemeClr>
                </a:solidFill>
              </a:defRPr>
            </a:lvl1pPr>
            <a:lvl2pPr>
              <a:defRPr>
                <a:solidFill>
                  <a:schemeClr val="accent2">
                    <a:lumMod val="50000"/>
                  </a:schemeClr>
                </a:solidFill>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A582522-CA65-B64C-B8C8-CFE888363767}" type="datetimeFigureOut">
              <a:rPr lang="en-US" smtClean="0"/>
              <a:t>9/26/2024</a:t>
            </a:fld>
            <a:endParaRPr lang="en-US"/>
          </a:p>
        </p:txBody>
      </p:sp>
      <p:sp>
        <p:nvSpPr>
          <p:cNvPr id="5" name="Footer Placeholder 4"/>
          <p:cNvSpPr>
            <a:spLocks noGrp="1"/>
          </p:cNvSpPr>
          <p:nvPr>
            <p:ph type="ftr" sz="quarter" idx="11"/>
          </p:nvPr>
        </p:nvSpPr>
        <p:spPr/>
        <p:txBody>
          <a:bodyPr/>
          <a:lstStyle/>
          <a:p>
            <a:pPr algn="r"/>
            <a:r>
              <a:rPr lang="en-US">
                <a:solidFill>
                  <a:schemeClr val="tx2">
                    <a:lumMod val="60000"/>
                    <a:lumOff val="40000"/>
                  </a:schemeClr>
                </a:solidFill>
              </a:rPr>
              <a:t>SMART, NIMBLE, COMPASSIONATE, </a:t>
            </a:r>
            <a:r>
              <a:rPr lang="en-US">
                <a:solidFill>
                  <a:schemeClr val="bg1"/>
                </a:solidFill>
              </a:rPr>
              <a:t>PREPARED.</a:t>
            </a:r>
          </a:p>
        </p:txBody>
      </p:sp>
      <p:sp>
        <p:nvSpPr>
          <p:cNvPr id="6" name="Slide Number Placeholder 5"/>
          <p:cNvSpPr>
            <a:spLocks noGrp="1"/>
          </p:cNvSpPr>
          <p:nvPr>
            <p:ph type="sldNum" sz="quarter" idx="12"/>
          </p:nvPr>
        </p:nvSpPr>
        <p:spPr/>
        <p:txBody>
          <a:bodyPr/>
          <a:lstStyle/>
          <a:p>
            <a:fld id="{1AD69C19-48F0-3644-AE72-F38508D49EE5}" type="slidenum">
              <a:rPr lang="en-US" smtClean="0"/>
              <a:t>‹#›</a:t>
            </a:fld>
            <a:endParaRPr lang="en-US"/>
          </a:p>
        </p:txBody>
      </p:sp>
    </p:spTree>
    <p:extLst>
      <p:ext uri="{BB962C8B-B14F-4D97-AF65-F5344CB8AC3E}">
        <p14:creationId xmlns:p14="http://schemas.microsoft.com/office/powerpoint/2010/main" val="220891851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a:t>
            </a:r>
            <a:br>
              <a:rPr lang="en-US"/>
            </a:br>
            <a:r>
              <a:rPr lang="en-US"/>
              <a:t>title style on two lines</a:t>
            </a:r>
          </a:p>
        </p:txBody>
      </p:sp>
      <p:sp>
        <p:nvSpPr>
          <p:cNvPr id="3" name="Content Placeholder 2"/>
          <p:cNvSpPr>
            <a:spLocks noGrp="1"/>
          </p:cNvSpPr>
          <p:nvPr>
            <p:ph sz="half" idx="1"/>
          </p:nvPr>
        </p:nvSpPr>
        <p:spPr>
          <a:xfrm>
            <a:off x="457200" y="1809750"/>
            <a:ext cx="4038600" cy="4316413"/>
          </a:xfrm>
        </p:spPr>
        <p:txBody>
          <a:bodyPr/>
          <a:lstStyle>
            <a:lvl1pPr>
              <a:defRPr sz="20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4648200" y="1809750"/>
            <a:ext cx="4038600" cy="4316413"/>
          </a:xfrm>
        </p:spPr>
        <p:txBody>
          <a:bodyPr/>
          <a:lstStyle>
            <a:lvl1pPr>
              <a:defRPr sz="20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fld id="{0A582522-CA65-B64C-B8C8-CFE888363767}" type="datetimeFigureOut">
              <a:rPr lang="en-US" smtClean="0"/>
              <a:t>9/26/2024</a:t>
            </a:fld>
            <a:endParaRPr lang="en-US"/>
          </a:p>
        </p:txBody>
      </p:sp>
      <p:sp>
        <p:nvSpPr>
          <p:cNvPr id="6" name="Footer Placeholder 5"/>
          <p:cNvSpPr>
            <a:spLocks noGrp="1"/>
          </p:cNvSpPr>
          <p:nvPr>
            <p:ph type="ftr" sz="quarter" idx="11"/>
          </p:nvPr>
        </p:nvSpPr>
        <p:spPr/>
        <p:txBody>
          <a:bodyPr/>
          <a:lstStyle/>
          <a:p>
            <a:pPr algn="r"/>
            <a:r>
              <a:rPr lang="en-US">
                <a:solidFill>
                  <a:schemeClr val="tx2">
                    <a:lumMod val="60000"/>
                    <a:lumOff val="40000"/>
                  </a:schemeClr>
                </a:solidFill>
              </a:rPr>
              <a:t>SMART, NIMBLE, COMPASSIONATE, </a:t>
            </a:r>
            <a:r>
              <a:rPr lang="en-US">
                <a:solidFill>
                  <a:schemeClr val="bg1"/>
                </a:solidFill>
              </a:rPr>
              <a:t>PREPARED.</a:t>
            </a:r>
          </a:p>
        </p:txBody>
      </p:sp>
      <p:sp>
        <p:nvSpPr>
          <p:cNvPr id="7" name="Slide Number Placeholder 6"/>
          <p:cNvSpPr>
            <a:spLocks noGrp="1"/>
          </p:cNvSpPr>
          <p:nvPr>
            <p:ph type="sldNum" sz="quarter" idx="12"/>
          </p:nvPr>
        </p:nvSpPr>
        <p:spPr/>
        <p:txBody>
          <a:bodyPr/>
          <a:lstStyle/>
          <a:p>
            <a:fld id="{1AD69C19-48F0-3644-AE72-F38508D49EE5}" type="slidenum">
              <a:rPr lang="en-US" smtClean="0"/>
              <a:t>‹#›</a:t>
            </a:fld>
            <a:endParaRPr lang="en-US"/>
          </a:p>
        </p:txBody>
      </p:sp>
    </p:spTree>
    <p:extLst>
      <p:ext uri="{BB962C8B-B14F-4D97-AF65-F5344CB8AC3E}">
        <p14:creationId xmlns:p14="http://schemas.microsoft.com/office/powerpoint/2010/main" val="36910901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09749"/>
            <a:ext cx="4040188" cy="365125"/>
          </a:xfrm>
        </p:spPr>
        <p:txBody>
          <a:bodyPr anchor="t" anchorCtr="0">
            <a:normAutofit/>
          </a:bodyPr>
          <a:lstStyle>
            <a:lvl1pPr marL="0" indent="0">
              <a:buNone/>
              <a:defRPr sz="1600" b="1" cap="all">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6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5" name="Text Placeholder 4"/>
          <p:cNvSpPr>
            <a:spLocks noGrp="1"/>
          </p:cNvSpPr>
          <p:nvPr>
            <p:ph type="body" sz="quarter" idx="3"/>
          </p:nvPr>
        </p:nvSpPr>
        <p:spPr>
          <a:xfrm>
            <a:off x="4645025" y="1809749"/>
            <a:ext cx="4041775" cy="365125"/>
          </a:xfrm>
        </p:spPr>
        <p:txBody>
          <a:bodyPr anchor="t" anchorCtr="0">
            <a:normAutofit/>
          </a:bodyPr>
          <a:lstStyle>
            <a:lvl1pPr marL="0" indent="0">
              <a:buNone/>
              <a:defRPr sz="1600" b="1" cap="all">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6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7" name="Date Placeholder 6"/>
          <p:cNvSpPr>
            <a:spLocks noGrp="1"/>
          </p:cNvSpPr>
          <p:nvPr>
            <p:ph type="dt" sz="half" idx="10"/>
          </p:nvPr>
        </p:nvSpPr>
        <p:spPr/>
        <p:txBody>
          <a:bodyPr/>
          <a:lstStyle/>
          <a:p>
            <a:fld id="{0A582522-CA65-B64C-B8C8-CFE888363767}" type="datetimeFigureOut">
              <a:rPr lang="en-US" smtClean="0"/>
              <a:t>9/26/2024</a:t>
            </a:fld>
            <a:endParaRPr lang="en-US"/>
          </a:p>
        </p:txBody>
      </p:sp>
      <p:sp>
        <p:nvSpPr>
          <p:cNvPr id="8" name="Footer Placeholder 7"/>
          <p:cNvSpPr>
            <a:spLocks noGrp="1"/>
          </p:cNvSpPr>
          <p:nvPr>
            <p:ph type="ftr" sz="quarter" idx="11"/>
          </p:nvPr>
        </p:nvSpPr>
        <p:spPr/>
        <p:txBody>
          <a:bodyPr/>
          <a:lstStyle/>
          <a:p>
            <a:pPr algn="r"/>
            <a:r>
              <a:rPr lang="en-US">
                <a:solidFill>
                  <a:schemeClr val="tx2">
                    <a:lumMod val="60000"/>
                    <a:lumOff val="40000"/>
                  </a:schemeClr>
                </a:solidFill>
              </a:rPr>
              <a:t>SMART, NIMBLE, COMPASSIONATE, </a:t>
            </a:r>
            <a:r>
              <a:rPr lang="en-US">
                <a:solidFill>
                  <a:schemeClr val="bg1"/>
                </a:solidFill>
              </a:rPr>
              <a:t>PREPARED.</a:t>
            </a:r>
          </a:p>
        </p:txBody>
      </p:sp>
      <p:sp>
        <p:nvSpPr>
          <p:cNvPr id="9" name="Slide Number Placeholder 8"/>
          <p:cNvSpPr>
            <a:spLocks noGrp="1"/>
          </p:cNvSpPr>
          <p:nvPr>
            <p:ph type="sldNum" sz="quarter" idx="12"/>
          </p:nvPr>
        </p:nvSpPr>
        <p:spPr/>
        <p:txBody>
          <a:bodyPr/>
          <a:lstStyle/>
          <a:p>
            <a:fld id="{1AD69C19-48F0-3644-AE72-F38508D49EE5}" type="slidenum">
              <a:rPr lang="en-US" smtClean="0"/>
              <a:t>‹#›</a:t>
            </a:fld>
            <a:endParaRPr lang="en-US"/>
          </a:p>
        </p:txBody>
      </p:sp>
    </p:spTree>
    <p:extLst>
      <p:ext uri="{BB962C8B-B14F-4D97-AF65-F5344CB8AC3E}">
        <p14:creationId xmlns:p14="http://schemas.microsoft.com/office/powerpoint/2010/main" val="1566742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a:t>
            </a:r>
            <a:br>
              <a:rPr lang="en-US"/>
            </a:br>
            <a:r>
              <a:rPr lang="en-US"/>
              <a:t>title style on two lines</a:t>
            </a:r>
          </a:p>
        </p:txBody>
      </p:sp>
      <p:sp>
        <p:nvSpPr>
          <p:cNvPr id="3" name="Date Placeholder 2"/>
          <p:cNvSpPr>
            <a:spLocks noGrp="1"/>
          </p:cNvSpPr>
          <p:nvPr>
            <p:ph type="dt" sz="half" idx="10"/>
          </p:nvPr>
        </p:nvSpPr>
        <p:spPr/>
        <p:txBody>
          <a:bodyPr/>
          <a:lstStyle/>
          <a:p>
            <a:fld id="{0A582522-CA65-B64C-B8C8-CFE888363767}" type="datetimeFigureOut">
              <a:rPr lang="en-US" smtClean="0"/>
              <a:t>9/26/2024</a:t>
            </a:fld>
            <a:endParaRPr lang="en-US"/>
          </a:p>
        </p:txBody>
      </p:sp>
      <p:sp>
        <p:nvSpPr>
          <p:cNvPr id="4" name="Footer Placeholder 3"/>
          <p:cNvSpPr>
            <a:spLocks noGrp="1"/>
          </p:cNvSpPr>
          <p:nvPr>
            <p:ph type="ftr" sz="quarter" idx="11"/>
          </p:nvPr>
        </p:nvSpPr>
        <p:spPr/>
        <p:txBody>
          <a:bodyPr/>
          <a:lstStyle/>
          <a:p>
            <a:pPr algn="r"/>
            <a:r>
              <a:rPr lang="en-US">
                <a:solidFill>
                  <a:schemeClr val="tx2">
                    <a:lumMod val="60000"/>
                    <a:lumOff val="40000"/>
                  </a:schemeClr>
                </a:solidFill>
              </a:rPr>
              <a:t>SMART, NIMBLE, COMPASSIONATE, </a:t>
            </a:r>
            <a:r>
              <a:rPr lang="en-US">
                <a:solidFill>
                  <a:schemeClr val="bg1"/>
                </a:solidFill>
              </a:rPr>
              <a:t>PREPARED.</a:t>
            </a:r>
          </a:p>
        </p:txBody>
      </p:sp>
      <p:sp>
        <p:nvSpPr>
          <p:cNvPr id="5" name="Slide Number Placeholder 4"/>
          <p:cNvSpPr>
            <a:spLocks noGrp="1"/>
          </p:cNvSpPr>
          <p:nvPr>
            <p:ph type="sldNum" sz="quarter" idx="12"/>
          </p:nvPr>
        </p:nvSpPr>
        <p:spPr/>
        <p:txBody>
          <a:bodyPr/>
          <a:lstStyle/>
          <a:p>
            <a:fld id="{1AD69C19-48F0-3644-AE72-F38508D49EE5}" type="slidenum">
              <a:rPr lang="en-US" smtClean="0"/>
              <a:t>‹#›</a:t>
            </a:fld>
            <a:endParaRPr lang="en-US"/>
          </a:p>
        </p:txBody>
      </p:sp>
    </p:spTree>
    <p:extLst>
      <p:ext uri="{BB962C8B-B14F-4D97-AF65-F5344CB8AC3E}">
        <p14:creationId xmlns:p14="http://schemas.microsoft.com/office/powerpoint/2010/main" val="223533921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582522-CA65-B64C-B8C8-CFE888363767}" type="datetimeFigureOut">
              <a:rPr lang="en-US" smtClean="0"/>
              <a:t>9/26/2024</a:t>
            </a:fld>
            <a:endParaRPr lang="en-US"/>
          </a:p>
        </p:txBody>
      </p:sp>
      <p:sp>
        <p:nvSpPr>
          <p:cNvPr id="3" name="Footer Placeholder 2"/>
          <p:cNvSpPr>
            <a:spLocks noGrp="1"/>
          </p:cNvSpPr>
          <p:nvPr>
            <p:ph type="ftr" sz="quarter" idx="11"/>
          </p:nvPr>
        </p:nvSpPr>
        <p:spPr/>
        <p:txBody>
          <a:bodyPr/>
          <a:lstStyle/>
          <a:p>
            <a:pPr algn="r"/>
            <a:r>
              <a:rPr lang="en-US">
                <a:solidFill>
                  <a:schemeClr val="tx2">
                    <a:lumMod val="60000"/>
                    <a:lumOff val="40000"/>
                  </a:schemeClr>
                </a:solidFill>
              </a:rPr>
              <a:t>SMART, NIMBLE, COMPASSIONATE, </a:t>
            </a:r>
            <a:r>
              <a:rPr lang="en-US">
                <a:solidFill>
                  <a:schemeClr val="bg1"/>
                </a:solidFill>
              </a:rPr>
              <a:t>PREPARED.</a:t>
            </a:r>
          </a:p>
        </p:txBody>
      </p:sp>
      <p:sp>
        <p:nvSpPr>
          <p:cNvPr id="4" name="Slide Number Placeholder 3"/>
          <p:cNvSpPr>
            <a:spLocks noGrp="1"/>
          </p:cNvSpPr>
          <p:nvPr>
            <p:ph type="sldNum" sz="quarter" idx="12"/>
          </p:nvPr>
        </p:nvSpPr>
        <p:spPr/>
        <p:txBody>
          <a:bodyPr/>
          <a:lstStyle/>
          <a:p>
            <a:fld id="{1AD69C19-48F0-3644-AE72-F38508D49EE5}" type="slidenum">
              <a:rPr lang="en-US" smtClean="0"/>
              <a:t>‹#›</a:t>
            </a:fld>
            <a:endParaRPr lang="en-US"/>
          </a:p>
        </p:txBody>
      </p:sp>
    </p:spTree>
    <p:extLst>
      <p:ext uri="{BB962C8B-B14F-4D97-AF65-F5344CB8AC3E}">
        <p14:creationId xmlns:p14="http://schemas.microsoft.com/office/powerpoint/2010/main" val="114638668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257799" y="1367691"/>
            <a:ext cx="3428999" cy="4728309"/>
          </a:xfrm>
          <a:solidFill>
            <a:schemeClr val="accent3">
              <a:lumMod val="7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552450" y="1809750"/>
            <a:ext cx="4324350" cy="2043112"/>
          </a:xfrm>
        </p:spPr>
        <p:txBody>
          <a:bodyPr>
            <a:normAutofit/>
          </a:bodyPr>
          <a:lstStyle>
            <a:lvl1pPr marL="228600" indent="-228600">
              <a:buFont typeface="Wingdings" charset="2"/>
              <a:buChar char="§"/>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582522-CA65-B64C-B8C8-CFE888363767}" type="datetimeFigureOut">
              <a:rPr lang="en-US" smtClean="0"/>
              <a:t>9/26/2024</a:t>
            </a:fld>
            <a:endParaRPr lang="en-US"/>
          </a:p>
        </p:txBody>
      </p:sp>
      <p:sp>
        <p:nvSpPr>
          <p:cNvPr id="6" name="Footer Placeholder 5"/>
          <p:cNvSpPr>
            <a:spLocks noGrp="1"/>
          </p:cNvSpPr>
          <p:nvPr>
            <p:ph type="ftr" sz="quarter" idx="11"/>
          </p:nvPr>
        </p:nvSpPr>
        <p:spPr/>
        <p:txBody>
          <a:bodyPr/>
          <a:lstStyle/>
          <a:p>
            <a:pPr algn="r"/>
            <a:r>
              <a:rPr lang="en-US">
                <a:solidFill>
                  <a:schemeClr val="tx2">
                    <a:lumMod val="60000"/>
                    <a:lumOff val="40000"/>
                  </a:schemeClr>
                </a:solidFill>
              </a:rPr>
              <a:t>SMART, NIMBLE, COMPASSIONATE, </a:t>
            </a:r>
            <a:r>
              <a:rPr lang="en-US">
                <a:solidFill>
                  <a:schemeClr val="bg1"/>
                </a:solidFill>
              </a:rPr>
              <a:t>PREPARED.</a:t>
            </a:r>
          </a:p>
        </p:txBody>
      </p:sp>
      <p:sp>
        <p:nvSpPr>
          <p:cNvPr id="7" name="Slide Number Placeholder 6"/>
          <p:cNvSpPr>
            <a:spLocks noGrp="1"/>
          </p:cNvSpPr>
          <p:nvPr>
            <p:ph type="sldNum" sz="quarter" idx="12"/>
          </p:nvPr>
        </p:nvSpPr>
        <p:spPr/>
        <p:txBody>
          <a:bodyPr/>
          <a:lstStyle/>
          <a:p>
            <a:fld id="{1AD69C19-48F0-3644-AE72-F38508D49EE5}" type="slidenum">
              <a:rPr lang="en-US" smtClean="0"/>
              <a:t>‹#›</a:t>
            </a:fld>
            <a:endParaRPr lang="en-US"/>
          </a:p>
        </p:txBody>
      </p:sp>
      <p:sp>
        <p:nvSpPr>
          <p:cNvPr id="8" name="Title 1"/>
          <p:cNvSpPr txBox="1">
            <a:spLocks/>
          </p:cNvSpPr>
          <p:nvPr userDrawn="1"/>
        </p:nvSpPr>
        <p:spPr>
          <a:xfrm>
            <a:off x="457200" y="338666"/>
            <a:ext cx="5938390" cy="1029025"/>
          </a:xfrm>
          <a:prstGeom prst="rect">
            <a:avLst/>
          </a:prstGeom>
        </p:spPr>
        <p:txBody>
          <a:bodyPr vert="horz" lIns="91440" tIns="45720" rIns="91440" bIns="45720" rtlCol="0" anchor="ctr">
            <a:normAutofit/>
          </a:bodyPr>
          <a:lstStyle>
            <a:lvl1pPr algn="l" defTabSz="457200" rtl="0" eaLnBrk="1" latinLnBrk="0" hangingPunct="1">
              <a:lnSpc>
                <a:spcPts val="2600"/>
              </a:lnSpc>
              <a:spcBef>
                <a:spcPct val="0"/>
              </a:spcBef>
              <a:buNone/>
              <a:defRPr sz="2800" b="1" i="0" kern="1200" cap="all">
                <a:solidFill>
                  <a:schemeClr val="tx2"/>
                </a:solidFill>
                <a:latin typeface="Arial"/>
                <a:ea typeface="+mj-ea"/>
                <a:cs typeface="Arial"/>
              </a:defRPr>
            </a:lvl1pPr>
          </a:lstStyle>
          <a:p>
            <a:r>
              <a:rPr lang="en-US">
                <a:solidFill>
                  <a:schemeClr val="bg1"/>
                </a:solidFill>
              </a:rPr>
              <a:t>Click to edit Master </a:t>
            </a:r>
            <a:br>
              <a:rPr lang="en-US">
                <a:solidFill>
                  <a:schemeClr val="bg1"/>
                </a:solidFill>
              </a:rPr>
            </a:br>
            <a:r>
              <a:rPr lang="en-US">
                <a:solidFill>
                  <a:schemeClr val="bg1"/>
                </a:solidFill>
              </a:rPr>
              <a:t>title style on two lines</a:t>
            </a:r>
          </a:p>
        </p:txBody>
      </p:sp>
    </p:spTree>
    <p:extLst>
      <p:ext uri="{BB962C8B-B14F-4D97-AF65-F5344CB8AC3E}">
        <p14:creationId xmlns:p14="http://schemas.microsoft.com/office/powerpoint/2010/main" val="81292889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narVert">
          <a:fgClr>
            <a:schemeClr val="accent2">
              <a:lumMod val="40000"/>
              <a:lumOff val="60000"/>
            </a:schemeClr>
          </a:fgClr>
          <a:bgClr>
            <a:prstClr val="white"/>
          </a:bgClr>
        </a:pattFill>
        <a:effectLst/>
      </p:bgPr>
    </p:bg>
    <p:spTree>
      <p:nvGrpSpPr>
        <p:cNvPr id="1" name=""/>
        <p:cNvGrpSpPr/>
        <p:nvPr/>
      </p:nvGrpSpPr>
      <p:grpSpPr>
        <a:xfrm>
          <a:off x="0" y="0"/>
          <a:ext cx="0" cy="0"/>
          <a:chOff x="0" y="0"/>
          <a:chExt cx="0" cy="0"/>
        </a:xfrm>
      </p:grpSpPr>
      <p:sp>
        <p:nvSpPr>
          <p:cNvPr id="9" name="Rectangle 8"/>
          <p:cNvSpPr/>
          <p:nvPr userDrawn="1"/>
        </p:nvSpPr>
        <p:spPr>
          <a:xfrm>
            <a:off x="-1587" y="6512821"/>
            <a:ext cx="9144000" cy="345179"/>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7" name="Rectangle 6"/>
          <p:cNvSpPr/>
          <p:nvPr userDrawn="1"/>
        </p:nvSpPr>
        <p:spPr>
          <a:xfrm>
            <a:off x="0" y="0"/>
            <a:ext cx="9144000" cy="1367691"/>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u="none">
              <a:solidFill>
                <a:schemeClr val="accent6">
                  <a:lumMod val="50000"/>
                </a:schemeClr>
              </a:solidFill>
            </a:endParaRPr>
          </a:p>
        </p:txBody>
      </p:sp>
      <p:sp>
        <p:nvSpPr>
          <p:cNvPr id="2" name="Title Placeholder 1"/>
          <p:cNvSpPr>
            <a:spLocks noGrp="1"/>
          </p:cNvSpPr>
          <p:nvPr>
            <p:ph type="title"/>
          </p:nvPr>
        </p:nvSpPr>
        <p:spPr>
          <a:xfrm>
            <a:off x="457200" y="338666"/>
            <a:ext cx="5938390" cy="1029025"/>
          </a:xfrm>
          <a:prstGeom prst="rect">
            <a:avLst/>
          </a:prstGeom>
        </p:spPr>
        <p:txBody>
          <a:bodyPr vert="horz" lIns="0" tIns="0" rIns="0" bIns="0" rtlCol="0" anchor="ctr">
            <a:normAutofit/>
          </a:bodyPr>
          <a:lstStyle/>
          <a:p>
            <a:r>
              <a:rPr lang="en-US"/>
              <a:t>Click to edit Master </a:t>
            </a:r>
            <a:br>
              <a:rPr lang="en-US"/>
            </a:br>
            <a:r>
              <a:rPr lang="en-US"/>
              <a:t>title style on two lines</a:t>
            </a:r>
          </a:p>
        </p:txBody>
      </p:sp>
      <p:sp>
        <p:nvSpPr>
          <p:cNvPr id="3" name="Text Placeholder 2"/>
          <p:cNvSpPr>
            <a:spLocks noGrp="1"/>
          </p:cNvSpPr>
          <p:nvPr>
            <p:ph type="body" idx="1"/>
          </p:nvPr>
        </p:nvSpPr>
        <p:spPr>
          <a:xfrm>
            <a:off x="457200" y="1809750"/>
            <a:ext cx="8229600" cy="4316413"/>
          </a:xfrm>
          <a:prstGeom prst="rect">
            <a:avLst/>
          </a:prstGeom>
        </p:spPr>
        <p:txBody>
          <a:bodyPr vert="horz" lIns="0" tIns="0" rIns="0" bIns="0" rtlCol="0">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838200" y="6486610"/>
            <a:ext cx="1752600" cy="365125"/>
          </a:xfrm>
          <a:prstGeom prst="rect">
            <a:avLst/>
          </a:prstGeom>
        </p:spPr>
        <p:txBody>
          <a:bodyPr vert="horz" lIns="91440" tIns="45720" rIns="91440" bIns="45720" rtlCol="0" anchor="ctr"/>
          <a:lstStyle>
            <a:lvl1pPr algn="l">
              <a:defRPr sz="800">
                <a:solidFill>
                  <a:schemeClr val="bg1"/>
                </a:solidFill>
                <a:latin typeface="Arial"/>
              </a:defRPr>
            </a:lvl1pPr>
          </a:lstStyle>
          <a:p>
            <a:fld id="{0A582522-CA65-B64C-B8C8-CFE888363767}" type="datetimeFigureOut">
              <a:rPr lang="en-US" smtClean="0"/>
              <a:pPr/>
              <a:t>9/26/2024</a:t>
            </a:fld>
            <a:endParaRPr lang="en-US"/>
          </a:p>
        </p:txBody>
      </p:sp>
      <p:sp>
        <p:nvSpPr>
          <p:cNvPr id="6" name="Slide Number Placeholder 5"/>
          <p:cNvSpPr>
            <a:spLocks noGrp="1"/>
          </p:cNvSpPr>
          <p:nvPr>
            <p:ph type="sldNum" sz="quarter" idx="4"/>
          </p:nvPr>
        </p:nvSpPr>
        <p:spPr>
          <a:xfrm>
            <a:off x="457200" y="6486610"/>
            <a:ext cx="228600" cy="365125"/>
          </a:xfrm>
          <a:prstGeom prst="rect">
            <a:avLst/>
          </a:prstGeom>
        </p:spPr>
        <p:txBody>
          <a:bodyPr vert="horz" lIns="0" tIns="0" rIns="0" bIns="0" rtlCol="0" anchor="ctr"/>
          <a:lstStyle>
            <a:lvl1pPr algn="r">
              <a:defRPr sz="800">
                <a:solidFill>
                  <a:schemeClr val="bg1"/>
                </a:solidFill>
                <a:latin typeface="Arial"/>
              </a:defRPr>
            </a:lvl1pPr>
          </a:lstStyle>
          <a:p>
            <a:pPr algn="l"/>
            <a:fld id="{1AD69C19-48F0-3644-AE72-F38508D49EE5}" type="slidenum">
              <a:rPr lang="en-US" smtClean="0"/>
              <a:pPr algn="l"/>
              <a:t>‹#›</a:t>
            </a:fld>
            <a:endParaRPr lang="en-US"/>
          </a:p>
        </p:txBody>
      </p:sp>
      <p:sp>
        <p:nvSpPr>
          <p:cNvPr id="8" name="Rectangle 7"/>
          <p:cNvSpPr/>
          <p:nvPr userDrawn="1"/>
        </p:nvSpPr>
        <p:spPr>
          <a:xfrm>
            <a:off x="7320410" y="0"/>
            <a:ext cx="1366390" cy="136769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5943600" y="6486610"/>
            <a:ext cx="2743200" cy="365125"/>
          </a:xfrm>
          <a:prstGeom prst="rect">
            <a:avLst/>
          </a:prstGeom>
        </p:spPr>
        <p:txBody>
          <a:bodyPr vert="horz" lIns="0" tIns="0" rIns="0" bIns="0" rtlCol="0" anchor="ctr"/>
          <a:lstStyle>
            <a:lvl1pPr algn="ctr">
              <a:defRPr sz="800" b="1" i="0">
                <a:solidFill>
                  <a:schemeClr val="tx2"/>
                </a:solidFill>
                <a:latin typeface="Arial"/>
                <a:cs typeface="Arial"/>
              </a:defRPr>
            </a:lvl1pPr>
          </a:lstStyle>
          <a:p>
            <a:pPr algn="r"/>
            <a:r>
              <a:rPr lang="en-US">
                <a:solidFill>
                  <a:schemeClr val="tx2">
                    <a:lumMod val="60000"/>
                    <a:lumOff val="40000"/>
                  </a:schemeClr>
                </a:solidFill>
              </a:rPr>
              <a:t>SMART, NIMBLE, COMPASSIONATE, </a:t>
            </a:r>
            <a:r>
              <a:rPr lang="en-US">
                <a:solidFill>
                  <a:schemeClr val="bg1"/>
                </a:solidFill>
              </a:rPr>
              <a:t>PREPARED.</a:t>
            </a:r>
          </a:p>
        </p:txBody>
      </p:sp>
      <p:pic>
        <p:nvPicPr>
          <p:cNvPr id="12" name="Picture 11" descr="Bentley_Master_VertStack_rev.eps"/>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34590" y="258240"/>
            <a:ext cx="1138030" cy="851210"/>
          </a:xfrm>
          <a:prstGeom prst="rect">
            <a:avLst/>
          </a:prstGeom>
        </p:spPr>
      </p:pic>
    </p:spTree>
    <p:extLst>
      <p:ext uri="{BB962C8B-B14F-4D97-AF65-F5344CB8AC3E}">
        <p14:creationId xmlns:p14="http://schemas.microsoft.com/office/powerpoint/2010/main" val="1335266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Lst>
  <p:hf hdr="0" ftr="0" dt="0"/>
  <p:txStyles>
    <p:title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p:titleStyle>
    <p:bodyStyle>
      <a:lvl1pPr marL="228600" indent="-228600" algn="l" defTabSz="457200" rtl="0" eaLnBrk="1" latinLnBrk="0" hangingPunct="1">
        <a:spcBef>
          <a:spcPct val="20000"/>
        </a:spcBef>
        <a:buClr>
          <a:schemeClr val="tx2"/>
        </a:buClr>
        <a:buFont typeface="Wingdings" charset="2"/>
        <a:buChar char="§"/>
        <a:defRPr sz="2000" kern="1200">
          <a:solidFill>
            <a:schemeClr val="accent2">
              <a:lumMod val="50000"/>
            </a:schemeClr>
          </a:solidFill>
          <a:latin typeface="Arial"/>
          <a:ea typeface="+mn-ea"/>
          <a:cs typeface="+mn-cs"/>
        </a:defRPr>
      </a:lvl1pPr>
      <a:lvl2pPr marL="455613" indent="-227013" algn="l" defTabSz="457200" rtl="0" eaLnBrk="1" latinLnBrk="0" hangingPunct="1">
        <a:spcBef>
          <a:spcPct val="20000"/>
        </a:spcBef>
        <a:buClr>
          <a:schemeClr val="tx2"/>
        </a:buClr>
        <a:buSzPct val="50000"/>
        <a:buFont typeface="Wingdings" charset="2"/>
        <a:buChar char=""/>
        <a:defRPr sz="1600" kern="1200">
          <a:solidFill>
            <a:schemeClr val="accent2">
              <a:lumMod val="50000"/>
            </a:schemeClr>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pubsonline-informs-org.ezp.bentley.edu/doi/pdf/10.1287/mnsc.2021.02906"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52FCB4-EB70-74C4-5F93-031E259C15C7}"/>
              </a:ext>
            </a:extLst>
          </p:cNvPr>
          <p:cNvSpPr>
            <a:spLocks noGrp="1"/>
          </p:cNvSpPr>
          <p:nvPr>
            <p:ph type="title"/>
          </p:nvPr>
        </p:nvSpPr>
        <p:spPr>
          <a:xfrm>
            <a:off x="457200" y="338666"/>
            <a:ext cx="5938390" cy="1029025"/>
          </a:xfrm>
        </p:spPr>
        <p:txBody>
          <a:bodyPr>
            <a:normAutofit/>
          </a:bodyPr>
          <a:lstStyle/>
          <a:p>
            <a:r>
              <a:rPr lang="en-US">
                <a:latin typeface="Calibri"/>
              </a:rPr>
              <a:t>Colella - Moral Support and Performance Table Replication</a:t>
            </a:r>
          </a:p>
        </p:txBody>
      </p:sp>
      <p:sp>
        <p:nvSpPr>
          <p:cNvPr id="2" name="Slide Number Placeholder 1">
            <a:extLst>
              <a:ext uri="{FF2B5EF4-FFF2-40B4-BE49-F238E27FC236}">
                <a16:creationId xmlns:a16="http://schemas.microsoft.com/office/drawing/2014/main" id="{194221F1-095D-1FBE-74B2-EDB4E479B67A}"/>
              </a:ext>
            </a:extLst>
          </p:cNvPr>
          <p:cNvSpPr>
            <a:spLocks noGrp="1"/>
          </p:cNvSpPr>
          <p:nvPr>
            <p:ph type="sldNum" sz="quarter" idx="12"/>
          </p:nvPr>
        </p:nvSpPr>
        <p:spPr/>
        <p:txBody>
          <a:bodyPr/>
          <a:lstStyle/>
          <a:p>
            <a:fld id="{1AD69C19-48F0-3644-AE72-F38508D49EE5}" type="slidenum">
              <a:rPr lang="en-US" smtClean="0"/>
              <a:t>1</a:t>
            </a:fld>
            <a:endParaRPr lang="en-US"/>
          </a:p>
        </p:txBody>
      </p:sp>
      <p:sp>
        <p:nvSpPr>
          <p:cNvPr id="11" name="TextBox 10">
            <a:extLst>
              <a:ext uri="{FF2B5EF4-FFF2-40B4-BE49-F238E27FC236}">
                <a16:creationId xmlns:a16="http://schemas.microsoft.com/office/drawing/2014/main" id="{0F096670-289E-E4DA-92C3-BA8D2FF02850}"/>
              </a:ext>
            </a:extLst>
          </p:cNvPr>
          <p:cNvSpPr txBox="1"/>
          <p:nvPr/>
        </p:nvSpPr>
        <p:spPr>
          <a:xfrm>
            <a:off x="151143" y="1367691"/>
            <a:ext cx="8841714" cy="578619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Summary:</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Arial" panose="020B0604020202020204" pitchFamily="34" charset="0"/>
              </a:rPr>
              <a:t>Study examines the importance of moral support for team performance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Arial" panose="020B0604020202020204" pitchFamily="34" charset="0"/>
              </a:rPr>
              <a:t>Focuses on a 2013 Argentinean football legislation that banned visiting team supporters at league games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Arial" panose="020B0604020202020204" pitchFamily="34" charset="0"/>
              </a:rPr>
              <a:t>Findings: Visiting teams were 20% more likely to lose without their supporters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Arial" panose="020B0604020202020204" pitchFamily="34" charset="0"/>
              </a:rPr>
              <a:t>No effect observed in cup games, where visiting team supporters were present.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Arial" panose="020B0604020202020204" pitchFamily="34" charset="0"/>
              </a:rPr>
              <a:t>No evidence of bias from referees, lineups, or market value impacting performance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0" i="0" u="none" strike="noStrike" cap="none" normalizeH="0" baseline="0" dirty="0">
                <a:ln>
                  <a:noFill/>
                </a:ln>
                <a:solidFill>
                  <a:schemeClr val="tx1"/>
                </a:solidFill>
                <a:effectLst/>
                <a:latin typeface="Arial" panose="020B0604020202020204" pitchFamily="34" charset="0"/>
              </a:rPr>
              <a:t>Moral support is more impactful when team strengths are equal, compensating for monetary disparities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Arial" panose="020B0604020202020204" pitchFamily="34" charset="0"/>
              </a:rPr>
              <a:t>Concludes that moral support is a significant nonmonetary resource, even in highly incentivized environments</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5442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10</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sp>
        <p:nvSpPr>
          <p:cNvPr id="6" name="TextBox 5">
            <a:extLst>
              <a:ext uri="{FF2B5EF4-FFF2-40B4-BE49-F238E27FC236}">
                <a16:creationId xmlns:a16="http://schemas.microsoft.com/office/drawing/2014/main" id="{6ECACAB3-9A23-2C55-5CC8-B5A82CA3C4C5}"/>
              </a:ext>
            </a:extLst>
          </p:cNvPr>
          <p:cNvSpPr txBox="1"/>
          <p:nvPr/>
        </p:nvSpPr>
        <p:spPr>
          <a:xfrm>
            <a:off x="-15226" y="4434372"/>
            <a:ext cx="9159226" cy="1938992"/>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Filter the dataset by the dummy variable “law” = 0 to only include matches played before the ban on visiting team fans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11. Double click the variable “[law]” from the left panel</a:t>
            </a:r>
          </a:p>
          <a:p>
            <a:r>
              <a:rPr lang="en-US" sz="2000" dirty="0">
                <a:latin typeface="Arial" panose="020B0604020202020204" pitchFamily="34" charset="0"/>
                <a:cs typeface="Arial" panose="020B0604020202020204" pitchFamily="34" charset="0"/>
              </a:rPr>
              <a:t>12. Use the provided keypad to enter “= 0”</a:t>
            </a:r>
          </a:p>
          <a:p>
            <a:r>
              <a:rPr lang="en-US" sz="2000" dirty="0">
                <a:latin typeface="Arial" panose="020B0604020202020204" pitchFamily="34" charset="0"/>
                <a:cs typeface="Arial" panose="020B0604020202020204" pitchFamily="34" charset="0"/>
              </a:rPr>
              <a:t>13. Click “Continue”</a:t>
            </a:r>
          </a:p>
        </p:txBody>
      </p:sp>
      <p:pic>
        <p:nvPicPr>
          <p:cNvPr id="4" name="Picture 3">
            <a:extLst>
              <a:ext uri="{FF2B5EF4-FFF2-40B4-BE49-F238E27FC236}">
                <a16:creationId xmlns:a16="http://schemas.microsoft.com/office/drawing/2014/main" id="{12FF0639-EE92-FE5B-F34E-AF8F08F2F501}"/>
              </a:ext>
            </a:extLst>
          </p:cNvPr>
          <p:cNvPicPr>
            <a:picLocks noChangeAspect="1"/>
          </p:cNvPicPr>
          <p:nvPr/>
        </p:nvPicPr>
        <p:blipFill>
          <a:blip r:embed="rId2"/>
          <a:stretch>
            <a:fillRect/>
          </a:stretch>
        </p:blipFill>
        <p:spPr>
          <a:xfrm>
            <a:off x="571500" y="1349040"/>
            <a:ext cx="5058023" cy="3047953"/>
          </a:xfrm>
          <a:prstGeom prst="rect">
            <a:avLst/>
          </a:prstGeom>
        </p:spPr>
      </p:pic>
    </p:spTree>
    <p:extLst>
      <p:ext uri="{BB962C8B-B14F-4D97-AF65-F5344CB8AC3E}">
        <p14:creationId xmlns:p14="http://schemas.microsoft.com/office/powerpoint/2010/main" val="302598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11</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5" name="Picture 4">
            <a:extLst>
              <a:ext uri="{FF2B5EF4-FFF2-40B4-BE49-F238E27FC236}">
                <a16:creationId xmlns:a16="http://schemas.microsoft.com/office/drawing/2014/main" id="{DF972EA9-8BD9-CF06-EE8C-F230701D7595}"/>
              </a:ext>
            </a:extLst>
          </p:cNvPr>
          <p:cNvPicPr>
            <a:picLocks noChangeAspect="1"/>
          </p:cNvPicPr>
          <p:nvPr/>
        </p:nvPicPr>
        <p:blipFill>
          <a:blip r:embed="rId2"/>
          <a:stretch>
            <a:fillRect/>
          </a:stretch>
        </p:blipFill>
        <p:spPr>
          <a:xfrm>
            <a:off x="176934" y="1733137"/>
            <a:ext cx="4495079" cy="4400224"/>
          </a:xfrm>
          <a:prstGeom prst="rect">
            <a:avLst/>
          </a:prstGeom>
        </p:spPr>
      </p:pic>
      <p:sp>
        <p:nvSpPr>
          <p:cNvPr id="6" name="TextBox 5">
            <a:extLst>
              <a:ext uri="{FF2B5EF4-FFF2-40B4-BE49-F238E27FC236}">
                <a16:creationId xmlns:a16="http://schemas.microsoft.com/office/drawing/2014/main" id="{5944422A-A991-AA28-6591-5698154F6576}"/>
              </a:ext>
            </a:extLst>
          </p:cNvPr>
          <p:cNvSpPr txBox="1"/>
          <p:nvPr/>
        </p:nvSpPr>
        <p:spPr>
          <a:xfrm>
            <a:off x="4672014" y="2775750"/>
            <a:ext cx="4462210" cy="2554545"/>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Setup the descriptive statistics table for Before/Panel A</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14. Click “Analyze”</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15. Hover over “Descriptive Statistics”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16. Click “Descriptives…”</a:t>
            </a:r>
          </a:p>
        </p:txBody>
      </p:sp>
    </p:spTree>
    <p:extLst>
      <p:ext uri="{BB962C8B-B14F-4D97-AF65-F5344CB8AC3E}">
        <p14:creationId xmlns:p14="http://schemas.microsoft.com/office/powerpoint/2010/main" val="2898267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12</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sp>
        <p:nvSpPr>
          <p:cNvPr id="4" name="TextBox 3">
            <a:extLst>
              <a:ext uri="{FF2B5EF4-FFF2-40B4-BE49-F238E27FC236}">
                <a16:creationId xmlns:a16="http://schemas.microsoft.com/office/drawing/2014/main" id="{775ED6DE-091E-8761-700C-4BA5CAFCD489}"/>
              </a:ext>
            </a:extLst>
          </p:cNvPr>
          <p:cNvSpPr txBox="1"/>
          <p:nvPr/>
        </p:nvSpPr>
        <p:spPr>
          <a:xfrm>
            <a:off x="328936" y="5163171"/>
            <a:ext cx="8486124" cy="1323439"/>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Setup the descriptive statistics table for Before/Panel A</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17. Double click all variables shown on the right from the left panel</a:t>
            </a:r>
          </a:p>
          <a:p>
            <a:r>
              <a:rPr lang="en-US" sz="2000">
                <a:latin typeface="Arial" panose="020B0604020202020204" pitchFamily="34" charset="0"/>
                <a:cs typeface="Arial" panose="020B0604020202020204" pitchFamily="34" charset="0"/>
              </a:rPr>
              <a:t>18. Click “Options…”</a:t>
            </a:r>
          </a:p>
        </p:txBody>
      </p:sp>
      <p:pic>
        <p:nvPicPr>
          <p:cNvPr id="6" name="Picture 5">
            <a:extLst>
              <a:ext uri="{FF2B5EF4-FFF2-40B4-BE49-F238E27FC236}">
                <a16:creationId xmlns:a16="http://schemas.microsoft.com/office/drawing/2014/main" id="{5347D52B-90B3-2309-0093-5BCA05A04D33}"/>
              </a:ext>
            </a:extLst>
          </p:cNvPr>
          <p:cNvPicPr>
            <a:picLocks noChangeAspect="1"/>
          </p:cNvPicPr>
          <p:nvPr/>
        </p:nvPicPr>
        <p:blipFill>
          <a:blip r:embed="rId2"/>
          <a:stretch>
            <a:fillRect/>
          </a:stretch>
        </p:blipFill>
        <p:spPr>
          <a:xfrm>
            <a:off x="950976" y="1430459"/>
            <a:ext cx="7086600" cy="3799909"/>
          </a:xfrm>
          <a:prstGeom prst="rect">
            <a:avLst/>
          </a:prstGeom>
        </p:spPr>
      </p:pic>
    </p:spTree>
    <p:extLst>
      <p:ext uri="{BB962C8B-B14F-4D97-AF65-F5344CB8AC3E}">
        <p14:creationId xmlns:p14="http://schemas.microsoft.com/office/powerpoint/2010/main" val="1903407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13</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2" name="Picture 1">
            <a:extLst>
              <a:ext uri="{FF2B5EF4-FFF2-40B4-BE49-F238E27FC236}">
                <a16:creationId xmlns:a16="http://schemas.microsoft.com/office/drawing/2014/main" id="{BA7C323C-F693-E139-591C-13F7D1A8B546}"/>
              </a:ext>
            </a:extLst>
          </p:cNvPr>
          <p:cNvPicPr>
            <a:picLocks noChangeAspect="1"/>
          </p:cNvPicPr>
          <p:nvPr/>
        </p:nvPicPr>
        <p:blipFill>
          <a:blip r:embed="rId2"/>
          <a:stretch>
            <a:fillRect/>
          </a:stretch>
        </p:blipFill>
        <p:spPr>
          <a:xfrm>
            <a:off x="202957" y="2296543"/>
            <a:ext cx="4087689" cy="3102306"/>
          </a:xfrm>
          <a:prstGeom prst="rect">
            <a:avLst/>
          </a:prstGeom>
        </p:spPr>
      </p:pic>
      <p:sp>
        <p:nvSpPr>
          <p:cNvPr id="4" name="TextBox 3">
            <a:extLst>
              <a:ext uri="{FF2B5EF4-FFF2-40B4-BE49-F238E27FC236}">
                <a16:creationId xmlns:a16="http://schemas.microsoft.com/office/drawing/2014/main" id="{7BADB477-1FB4-23F5-81FA-068E7649C402}"/>
              </a:ext>
            </a:extLst>
          </p:cNvPr>
          <p:cNvSpPr txBox="1"/>
          <p:nvPr/>
        </p:nvSpPr>
        <p:spPr>
          <a:xfrm>
            <a:off x="4290646" y="2786799"/>
            <a:ext cx="4787633" cy="1938992"/>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Setup the descriptive statistics table for Before/Panel A</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19. Deselect “Minimum” and “Maximum”</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20. Click “Continue”</a:t>
            </a:r>
          </a:p>
        </p:txBody>
      </p:sp>
    </p:spTree>
    <p:extLst>
      <p:ext uri="{BB962C8B-B14F-4D97-AF65-F5344CB8AC3E}">
        <p14:creationId xmlns:p14="http://schemas.microsoft.com/office/powerpoint/2010/main" val="267583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14</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2" name="Picture 1">
            <a:extLst>
              <a:ext uri="{FF2B5EF4-FFF2-40B4-BE49-F238E27FC236}">
                <a16:creationId xmlns:a16="http://schemas.microsoft.com/office/drawing/2014/main" id="{7F5FDF0A-21C3-4553-D0C1-46D65DEFA39B}"/>
              </a:ext>
            </a:extLst>
          </p:cNvPr>
          <p:cNvPicPr>
            <a:picLocks noChangeAspect="1"/>
          </p:cNvPicPr>
          <p:nvPr/>
        </p:nvPicPr>
        <p:blipFill>
          <a:blip r:embed="rId2"/>
          <a:stretch>
            <a:fillRect/>
          </a:stretch>
        </p:blipFill>
        <p:spPr>
          <a:xfrm>
            <a:off x="1413311" y="1481352"/>
            <a:ext cx="6317377" cy="3423882"/>
          </a:xfrm>
          <a:prstGeom prst="rect">
            <a:avLst/>
          </a:prstGeom>
        </p:spPr>
      </p:pic>
      <p:sp>
        <p:nvSpPr>
          <p:cNvPr id="4" name="TextBox 3">
            <a:extLst>
              <a:ext uri="{FF2B5EF4-FFF2-40B4-BE49-F238E27FC236}">
                <a16:creationId xmlns:a16="http://schemas.microsoft.com/office/drawing/2014/main" id="{F4CD3CBA-11D7-9867-04E5-81F7CAA63B66}"/>
              </a:ext>
            </a:extLst>
          </p:cNvPr>
          <p:cNvSpPr txBox="1"/>
          <p:nvPr/>
        </p:nvSpPr>
        <p:spPr>
          <a:xfrm>
            <a:off x="1269330" y="4855394"/>
            <a:ext cx="6605337" cy="1631216"/>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Setup the descriptive statistics table for Before/Panel A</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21. Click “Style…”</a:t>
            </a:r>
          </a:p>
          <a:p>
            <a:r>
              <a:rPr lang="en-US" sz="2000">
                <a:latin typeface="Arial" panose="020B0604020202020204" pitchFamily="34" charset="0"/>
                <a:cs typeface="Arial" panose="020B0604020202020204" pitchFamily="34" charset="0"/>
              </a:rPr>
              <a:t>22. Click “Add” if there is nothing in the panel</a:t>
            </a:r>
          </a:p>
          <a:p>
            <a:r>
              <a:rPr lang="en-US" sz="2000">
                <a:latin typeface="Arial" panose="020B0604020202020204" pitchFamily="34" charset="0"/>
                <a:cs typeface="Arial" panose="020B0604020202020204" pitchFamily="34" charset="0"/>
              </a:rPr>
              <a:t>23. Click the three dots under “Format”</a:t>
            </a:r>
          </a:p>
        </p:txBody>
      </p:sp>
      <p:sp>
        <p:nvSpPr>
          <p:cNvPr id="7" name="Rectangle 6">
            <a:extLst>
              <a:ext uri="{FF2B5EF4-FFF2-40B4-BE49-F238E27FC236}">
                <a16:creationId xmlns:a16="http://schemas.microsoft.com/office/drawing/2014/main" id="{56B19B42-679F-8558-581E-9C61C7D01890}"/>
              </a:ext>
            </a:extLst>
          </p:cNvPr>
          <p:cNvSpPr/>
          <p:nvPr/>
        </p:nvSpPr>
        <p:spPr>
          <a:xfrm>
            <a:off x="6975908" y="3056932"/>
            <a:ext cx="526935" cy="1225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37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15</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5" name="Picture 4">
            <a:extLst>
              <a:ext uri="{FF2B5EF4-FFF2-40B4-BE49-F238E27FC236}">
                <a16:creationId xmlns:a16="http://schemas.microsoft.com/office/drawing/2014/main" id="{8A2FE98F-8A89-A492-7C3F-501A4725A64A}"/>
              </a:ext>
            </a:extLst>
          </p:cNvPr>
          <p:cNvPicPr>
            <a:picLocks noChangeAspect="1"/>
          </p:cNvPicPr>
          <p:nvPr/>
        </p:nvPicPr>
        <p:blipFill>
          <a:blip r:embed="rId2"/>
          <a:stretch>
            <a:fillRect/>
          </a:stretch>
        </p:blipFill>
        <p:spPr>
          <a:xfrm>
            <a:off x="457199" y="1607336"/>
            <a:ext cx="2830353" cy="4583598"/>
          </a:xfrm>
          <a:prstGeom prst="rect">
            <a:avLst/>
          </a:prstGeom>
        </p:spPr>
      </p:pic>
      <p:sp>
        <p:nvSpPr>
          <p:cNvPr id="6" name="TextBox 5">
            <a:extLst>
              <a:ext uri="{FF2B5EF4-FFF2-40B4-BE49-F238E27FC236}">
                <a16:creationId xmlns:a16="http://schemas.microsoft.com/office/drawing/2014/main" id="{A18D9636-D5A7-A5CB-7744-8A027634FA5D}"/>
              </a:ext>
            </a:extLst>
          </p:cNvPr>
          <p:cNvSpPr txBox="1"/>
          <p:nvPr/>
        </p:nvSpPr>
        <p:spPr>
          <a:xfrm>
            <a:off x="3415555" y="2006309"/>
            <a:ext cx="5593976" cy="3785652"/>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Setup the descriptive statistics table for Before/Panel A</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24. Select “Apply new formatting”</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25. Select “#,#” under “Format:”</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26. Check “Change the decimal places”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27. Use the up arrow or type “3” for “Decimals”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28. Click “Continue”</a:t>
            </a:r>
          </a:p>
        </p:txBody>
      </p:sp>
    </p:spTree>
    <p:extLst>
      <p:ext uri="{BB962C8B-B14F-4D97-AF65-F5344CB8AC3E}">
        <p14:creationId xmlns:p14="http://schemas.microsoft.com/office/powerpoint/2010/main" val="2443860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16</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5" name="Picture 4">
            <a:extLst>
              <a:ext uri="{FF2B5EF4-FFF2-40B4-BE49-F238E27FC236}">
                <a16:creationId xmlns:a16="http://schemas.microsoft.com/office/drawing/2014/main" id="{B3A5DD5A-03E7-7F69-3ED2-44421011E819}"/>
              </a:ext>
            </a:extLst>
          </p:cNvPr>
          <p:cNvPicPr>
            <a:picLocks noChangeAspect="1"/>
          </p:cNvPicPr>
          <p:nvPr/>
        </p:nvPicPr>
        <p:blipFill>
          <a:blip r:embed="rId2"/>
          <a:stretch>
            <a:fillRect/>
          </a:stretch>
        </p:blipFill>
        <p:spPr>
          <a:xfrm>
            <a:off x="842485" y="1478615"/>
            <a:ext cx="7459030" cy="3137033"/>
          </a:xfrm>
          <a:prstGeom prst="rect">
            <a:avLst/>
          </a:prstGeom>
        </p:spPr>
      </p:pic>
      <p:sp>
        <p:nvSpPr>
          <p:cNvPr id="6" name="TextBox 5">
            <a:extLst>
              <a:ext uri="{FF2B5EF4-FFF2-40B4-BE49-F238E27FC236}">
                <a16:creationId xmlns:a16="http://schemas.microsoft.com/office/drawing/2014/main" id="{DE19EA6B-FD74-DBD1-0822-C305F8EF4D23}"/>
              </a:ext>
            </a:extLst>
          </p:cNvPr>
          <p:cNvSpPr txBox="1"/>
          <p:nvPr/>
        </p:nvSpPr>
        <p:spPr>
          <a:xfrm>
            <a:off x="842485" y="4782602"/>
            <a:ext cx="7459030" cy="1323439"/>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Setup the descriptive statistics table for Before/Panel A</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29. Select “All data cells” from the dropdown under “Value”</a:t>
            </a:r>
          </a:p>
          <a:p>
            <a:r>
              <a:rPr lang="en-US" sz="2000">
                <a:latin typeface="Arial" panose="020B0604020202020204" pitchFamily="34" charset="0"/>
                <a:cs typeface="Arial" panose="020B0604020202020204" pitchFamily="34" charset="0"/>
              </a:rPr>
              <a:t>30. Click “Continue”</a:t>
            </a:r>
          </a:p>
        </p:txBody>
      </p:sp>
    </p:spTree>
    <p:extLst>
      <p:ext uri="{BB962C8B-B14F-4D97-AF65-F5344CB8AC3E}">
        <p14:creationId xmlns:p14="http://schemas.microsoft.com/office/powerpoint/2010/main" val="1092638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17</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sp>
        <p:nvSpPr>
          <p:cNvPr id="6" name="TextBox 5">
            <a:extLst>
              <a:ext uri="{FF2B5EF4-FFF2-40B4-BE49-F238E27FC236}">
                <a16:creationId xmlns:a16="http://schemas.microsoft.com/office/drawing/2014/main" id="{DE19EA6B-FD74-DBD1-0822-C305F8EF4D23}"/>
              </a:ext>
            </a:extLst>
          </p:cNvPr>
          <p:cNvSpPr txBox="1"/>
          <p:nvPr/>
        </p:nvSpPr>
        <p:spPr>
          <a:xfrm>
            <a:off x="842484" y="5163171"/>
            <a:ext cx="7459030" cy="1015663"/>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Setup the descriptive statistics table for Before/Panel A</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31. Click “OK” to create the table</a:t>
            </a:r>
          </a:p>
        </p:txBody>
      </p:sp>
      <p:pic>
        <p:nvPicPr>
          <p:cNvPr id="2" name="Picture 1">
            <a:extLst>
              <a:ext uri="{FF2B5EF4-FFF2-40B4-BE49-F238E27FC236}">
                <a16:creationId xmlns:a16="http://schemas.microsoft.com/office/drawing/2014/main" id="{C4900812-DBB2-6D21-D333-FE38D3785EED}"/>
              </a:ext>
            </a:extLst>
          </p:cNvPr>
          <p:cNvPicPr>
            <a:picLocks noChangeAspect="1"/>
          </p:cNvPicPr>
          <p:nvPr/>
        </p:nvPicPr>
        <p:blipFill>
          <a:blip r:embed="rId2"/>
          <a:stretch>
            <a:fillRect/>
          </a:stretch>
        </p:blipFill>
        <p:spPr>
          <a:xfrm>
            <a:off x="425484" y="1453018"/>
            <a:ext cx="8293031" cy="3707705"/>
          </a:xfrm>
          <a:prstGeom prst="rect">
            <a:avLst/>
          </a:prstGeom>
        </p:spPr>
      </p:pic>
      <p:sp>
        <p:nvSpPr>
          <p:cNvPr id="4" name="Rectangle 3">
            <a:extLst>
              <a:ext uri="{FF2B5EF4-FFF2-40B4-BE49-F238E27FC236}">
                <a16:creationId xmlns:a16="http://schemas.microsoft.com/office/drawing/2014/main" id="{5DE73FCC-A2DE-F129-27EE-E87B769F6A96}"/>
              </a:ext>
            </a:extLst>
          </p:cNvPr>
          <p:cNvSpPr/>
          <p:nvPr/>
        </p:nvSpPr>
        <p:spPr>
          <a:xfrm>
            <a:off x="3560445" y="4966561"/>
            <a:ext cx="379095" cy="15026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487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18</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7" name="Picture 6">
            <a:extLst>
              <a:ext uri="{FF2B5EF4-FFF2-40B4-BE49-F238E27FC236}">
                <a16:creationId xmlns:a16="http://schemas.microsoft.com/office/drawing/2014/main" id="{8099F245-2EC6-31D1-6113-7CFDC4F84E26}"/>
              </a:ext>
            </a:extLst>
          </p:cNvPr>
          <p:cNvPicPr>
            <a:picLocks noChangeAspect="1"/>
          </p:cNvPicPr>
          <p:nvPr/>
        </p:nvPicPr>
        <p:blipFill>
          <a:blip r:embed="rId2"/>
          <a:stretch>
            <a:fillRect/>
          </a:stretch>
        </p:blipFill>
        <p:spPr>
          <a:xfrm>
            <a:off x="278349" y="1523899"/>
            <a:ext cx="3266365" cy="4750472"/>
          </a:xfrm>
          <a:prstGeom prst="rect">
            <a:avLst/>
          </a:prstGeom>
        </p:spPr>
      </p:pic>
      <p:sp>
        <p:nvSpPr>
          <p:cNvPr id="8" name="TextBox 7">
            <a:extLst>
              <a:ext uri="{FF2B5EF4-FFF2-40B4-BE49-F238E27FC236}">
                <a16:creationId xmlns:a16="http://schemas.microsoft.com/office/drawing/2014/main" id="{57C432B8-2060-E647-5208-BB0A17C04651}"/>
              </a:ext>
            </a:extLst>
          </p:cNvPr>
          <p:cNvSpPr txBox="1"/>
          <p:nvPr/>
        </p:nvSpPr>
        <p:spPr>
          <a:xfrm>
            <a:off x="3759867" y="2151727"/>
            <a:ext cx="5319065" cy="2554545"/>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Setup the descriptive statistics table for Before/Panel A</a:t>
            </a:r>
          </a:p>
          <a:p>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The output should look identical to the table on the left</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Check values of your table with the ones “Before” for “Panel A” in Table 1</a:t>
            </a:r>
          </a:p>
        </p:txBody>
      </p:sp>
    </p:spTree>
    <p:extLst>
      <p:ext uri="{BB962C8B-B14F-4D97-AF65-F5344CB8AC3E}">
        <p14:creationId xmlns:p14="http://schemas.microsoft.com/office/powerpoint/2010/main" val="3776639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19</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sp>
        <p:nvSpPr>
          <p:cNvPr id="2" name="TextBox 1">
            <a:extLst>
              <a:ext uri="{FF2B5EF4-FFF2-40B4-BE49-F238E27FC236}">
                <a16:creationId xmlns:a16="http://schemas.microsoft.com/office/drawing/2014/main" id="{5960F3F1-16AB-6E8A-33E9-C71FA3AC3A9E}"/>
              </a:ext>
            </a:extLst>
          </p:cNvPr>
          <p:cNvSpPr txBox="1"/>
          <p:nvPr/>
        </p:nvSpPr>
        <p:spPr>
          <a:xfrm>
            <a:off x="784231" y="2397948"/>
            <a:ext cx="7575537" cy="2062103"/>
          </a:xfrm>
          <a:prstGeom prst="rect">
            <a:avLst/>
          </a:prstGeom>
          <a:noFill/>
        </p:spPr>
        <p:txBody>
          <a:bodyPr wrap="square" rtlCol="0">
            <a:spAutoFit/>
          </a:bodyPr>
          <a:lstStyle/>
          <a:p>
            <a:pPr algn="ctr"/>
            <a:r>
              <a:rPr lang="en-US" sz="2400" u="sng" dirty="0">
                <a:latin typeface="Arial" panose="020B0604020202020204" pitchFamily="34" charset="0"/>
                <a:cs typeface="Arial" panose="020B0604020202020204" pitchFamily="34" charset="0"/>
              </a:rPr>
              <a:t>Questions</a:t>
            </a:r>
          </a:p>
          <a:p>
            <a:pPr algn="ctr"/>
            <a:endParaRPr lang="en-US" sz="2400" u="sng"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1. From the output, what are the average number of red cards given to the home and visiting teams?</a:t>
            </a:r>
          </a:p>
          <a:p>
            <a:pPr marL="457200" indent="-457200">
              <a:buAutoNum type="arabicPeriod"/>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8165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52FCB4-EB70-74C4-5F93-031E259C15C7}"/>
              </a:ext>
            </a:extLst>
          </p:cNvPr>
          <p:cNvSpPr>
            <a:spLocks noGrp="1"/>
          </p:cNvSpPr>
          <p:nvPr>
            <p:ph type="title"/>
          </p:nvPr>
        </p:nvSpPr>
        <p:spPr>
          <a:xfrm>
            <a:off x="457200" y="338666"/>
            <a:ext cx="5938390" cy="1029025"/>
          </a:xfrm>
        </p:spPr>
        <p:txBody>
          <a:bodyPr>
            <a:normAutofit/>
          </a:bodyPr>
          <a:lstStyle/>
          <a:p>
            <a:r>
              <a:rPr lang="en-US">
                <a:latin typeface="Calibri"/>
              </a:rPr>
              <a:t>Colella - Moral Support and Performance Table Replication</a:t>
            </a:r>
          </a:p>
        </p:txBody>
      </p:sp>
      <p:sp>
        <p:nvSpPr>
          <p:cNvPr id="2" name="Slide Number Placeholder 1">
            <a:extLst>
              <a:ext uri="{FF2B5EF4-FFF2-40B4-BE49-F238E27FC236}">
                <a16:creationId xmlns:a16="http://schemas.microsoft.com/office/drawing/2014/main" id="{194221F1-095D-1FBE-74B2-EDB4E479B67A}"/>
              </a:ext>
            </a:extLst>
          </p:cNvPr>
          <p:cNvSpPr>
            <a:spLocks noGrp="1"/>
          </p:cNvSpPr>
          <p:nvPr>
            <p:ph type="sldNum" sz="quarter" idx="12"/>
          </p:nvPr>
        </p:nvSpPr>
        <p:spPr/>
        <p:txBody>
          <a:bodyPr/>
          <a:lstStyle/>
          <a:p>
            <a:fld id="{1AD69C19-48F0-3644-AE72-F38508D49EE5}" type="slidenum">
              <a:rPr lang="en-US" smtClean="0"/>
              <a:t>2</a:t>
            </a:fld>
            <a:endParaRPr lang="en-US"/>
          </a:p>
        </p:txBody>
      </p:sp>
      <p:graphicFrame>
        <p:nvGraphicFramePr>
          <p:cNvPr id="3" name="Table 2">
            <a:extLst>
              <a:ext uri="{FF2B5EF4-FFF2-40B4-BE49-F238E27FC236}">
                <a16:creationId xmlns:a16="http://schemas.microsoft.com/office/drawing/2014/main" id="{662133CD-AEDC-22AD-7786-AAFF222A533B}"/>
              </a:ext>
            </a:extLst>
          </p:cNvPr>
          <p:cNvGraphicFramePr>
            <a:graphicFrameLocks noGrp="1"/>
          </p:cNvGraphicFramePr>
          <p:nvPr>
            <p:extLst>
              <p:ext uri="{D42A27DB-BD31-4B8C-83A1-F6EECF244321}">
                <p14:modId xmlns:p14="http://schemas.microsoft.com/office/powerpoint/2010/main" val="2605237251"/>
              </p:ext>
            </p:extLst>
          </p:nvPr>
        </p:nvGraphicFramePr>
        <p:xfrm>
          <a:off x="137160" y="1664208"/>
          <a:ext cx="8851392" cy="4315967"/>
        </p:xfrm>
        <a:graphic>
          <a:graphicData uri="http://schemas.openxmlformats.org/drawingml/2006/table">
            <a:tbl>
              <a:tblPr firstRow="1" bandRow="1">
                <a:tableStyleId>{93296810-A885-4BE3-A3E7-6D5BEEA58F35}</a:tableStyleId>
              </a:tblPr>
              <a:tblGrid>
                <a:gridCol w="1966085">
                  <a:extLst>
                    <a:ext uri="{9D8B030D-6E8A-4147-A177-3AD203B41FA5}">
                      <a16:colId xmlns:a16="http://schemas.microsoft.com/office/drawing/2014/main" val="3690098190"/>
                    </a:ext>
                  </a:extLst>
                </a:gridCol>
                <a:gridCol w="3934843">
                  <a:extLst>
                    <a:ext uri="{9D8B030D-6E8A-4147-A177-3AD203B41FA5}">
                      <a16:colId xmlns:a16="http://schemas.microsoft.com/office/drawing/2014/main" val="2371978282"/>
                    </a:ext>
                  </a:extLst>
                </a:gridCol>
                <a:gridCol w="2950464">
                  <a:extLst>
                    <a:ext uri="{9D8B030D-6E8A-4147-A177-3AD203B41FA5}">
                      <a16:colId xmlns:a16="http://schemas.microsoft.com/office/drawing/2014/main" val="1259456654"/>
                    </a:ext>
                  </a:extLst>
                </a:gridCol>
              </a:tblGrid>
              <a:tr h="388490">
                <a:tc>
                  <a:txBody>
                    <a:bodyPr/>
                    <a:lstStyle/>
                    <a:p>
                      <a:r>
                        <a:rPr lang="en-US" dirty="0"/>
                        <a:t>Slide Numbers</a:t>
                      </a:r>
                    </a:p>
                  </a:txBody>
                  <a:tcPr/>
                </a:tc>
                <a:tc>
                  <a:txBody>
                    <a:bodyPr/>
                    <a:lstStyle/>
                    <a:p>
                      <a:r>
                        <a:rPr lang="en-US" dirty="0"/>
                        <a:t>Table</a:t>
                      </a:r>
                    </a:p>
                  </a:txBody>
                  <a:tcPr/>
                </a:tc>
                <a:tc>
                  <a:txBody>
                    <a:bodyPr/>
                    <a:lstStyle/>
                    <a:p>
                      <a:r>
                        <a:rPr lang="en-US" dirty="0"/>
                        <a:t>Sections to Replicate</a:t>
                      </a:r>
                    </a:p>
                  </a:txBody>
                  <a:tcPr/>
                </a:tc>
                <a:extLst>
                  <a:ext uri="{0D108BD9-81ED-4DB2-BD59-A6C34878D82A}">
                    <a16:rowId xmlns:a16="http://schemas.microsoft.com/office/drawing/2014/main" val="71546959"/>
                  </a:ext>
                </a:extLst>
              </a:tr>
              <a:tr h="670545">
                <a:tc>
                  <a:txBody>
                    <a:bodyPr/>
                    <a:lstStyle/>
                    <a:p>
                      <a:r>
                        <a:rPr lang="en-US" dirty="0"/>
                        <a:t>5 – 31</a:t>
                      </a:r>
                    </a:p>
                  </a:txBody>
                  <a:tcPr/>
                </a:tc>
                <a:tc>
                  <a:txBody>
                    <a:bodyPr/>
                    <a:lstStyle/>
                    <a:p>
                      <a:r>
                        <a:rPr lang="en-US" dirty="0"/>
                        <a:t>Table 1: Descriptive Statistics</a:t>
                      </a:r>
                    </a:p>
                  </a:txBody>
                  <a:tcPr/>
                </a:tc>
                <a:tc>
                  <a:txBody>
                    <a:bodyPr/>
                    <a:lstStyle/>
                    <a:p>
                      <a:r>
                        <a:rPr lang="en-US" dirty="0"/>
                        <a:t>Replication of Panel A &amp; B (Before and after ban)</a:t>
                      </a:r>
                    </a:p>
                  </a:txBody>
                  <a:tcPr/>
                </a:tc>
                <a:extLst>
                  <a:ext uri="{0D108BD9-81ED-4DB2-BD59-A6C34878D82A}">
                    <a16:rowId xmlns:a16="http://schemas.microsoft.com/office/drawing/2014/main" val="1261201065"/>
                  </a:ext>
                </a:extLst>
              </a:tr>
              <a:tr h="957921">
                <a:tc>
                  <a:txBody>
                    <a:bodyPr/>
                    <a:lstStyle/>
                    <a:p>
                      <a:r>
                        <a:rPr lang="en-US" dirty="0"/>
                        <a:t>32 – 46</a:t>
                      </a:r>
                    </a:p>
                  </a:txBody>
                  <a:tcPr/>
                </a:tc>
                <a:tc>
                  <a:txBody>
                    <a:bodyPr/>
                    <a:lstStyle/>
                    <a:p>
                      <a:r>
                        <a:rPr lang="en-US" dirty="0"/>
                        <a:t>Table 2: OLS Estimation</a:t>
                      </a:r>
                    </a:p>
                  </a:txBody>
                  <a:tcPr/>
                </a:tc>
                <a:tc>
                  <a:txBody>
                    <a:bodyPr/>
                    <a:lstStyle/>
                    <a:p>
                      <a:r>
                        <a:rPr lang="en-US" dirty="0"/>
                        <a:t>Replication of Models 1, 5 &amp; 6 with robust standard errors</a:t>
                      </a:r>
                    </a:p>
                  </a:txBody>
                  <a:tcPr/>
                </a:tc>
                <a:extLst>
                  <a:ext uri="{0D108BD9-81ED-4DB2-BD59-A6C34878D82A}">
                    <a16:rowId xmlns:a16="http://schemas.microsoft.com/office/drawing/2014/main" val="728797912"/>
                  </a:ext>
                </a:extLst>
              </a:tr>
              <a:tr h="670545">
                <a:tc>
                  <a:txBody>
                    <a:bodyPr/>
                    <a:lstStyle/>
                    <a:p>
                      <a:r>
                        <a:rPr lang="en-US" dirty="0"/>
                        <a:t>47 – 48</a:t>
                      </a:r>
                    </a:p>
                  </a:txBody>
                  <a:tcPr/>
                </a:tc>
                <a:tc>
                  <a:txBody>
                    <a:bodyPr/>
                    <a:lstStyle/>
                    <a:p>
                      <a:r>
                        <a:rPr lang="en-US" dirty="0"/>
                        <a:t>Table 4: OLS Estimation</a:t>
                      </a:r>
                    </a:p>
                  </a:txBody>
                  <a:tcPr/>
                </a:tc>
                <a:tc>
                  <a:txBody>
                    <a:bodyPr/>
                    <a:lstStyle/>
                    <a:p>
                      <a:r>
                        <a:rPr lang="en-US" dirty="0"/>
                        <a:t>Counterfactual Test for Cup Games (Models 1, 5 &amp; 6)</a:t>
                      </a:r>
                    </a:p>
                  </a:txBody>
                  <a:tcPr/>
                </a:tc>
                <a:extLst>
                  <a:ext uri="{0D108BD9-81ED-4DB2-BD59-A6C34878D82A}">
                    <a16:rowId xmlns:a16="http://schemas.microsoft.com/office/drawing/2014/main" val="423507876"/>
                  </a:ext>
                </a:extLst>
              </a:tr>
              <a:tr h="670545">
                <a:tc>
                  <a:txBody>
                    <a:bodyPr/>
                    <a:lstStyle/>
                    <a:p>
                      <a:r>
                        <a:rPr lang="en-US" dirty="0"/>
                        <a:t>49 – 58</a:t>
                      </a:r>
                    </a:p>
                  </a:txBody>
                  <a:tcPr/>
                </a:tc>
                <a:tc>
                  <a:txBody>
                    <a:bodyPr/>
                    <a:lstStyle/>
                    <a:p>
                      <a:r>
                        <a:rPr lang="en-US" dirty="0"/>
                        <a:t>Table 5: OLS Estimation</a:t>
                      </a:r>
                    </a:p>
                  </a:txBody>
                  <a:tcPr/>
                </a:tc>
                <a:tc>
                  <a:txBody>
                    <a:bodyPr/>
                    <a:lstStyle/>
                    <a:p>
                      <a:r>
                        <a:rPr lang="en-US" dirty="0"/>
                        <a:t>Replication for Red Cards and Penalties (Panels B &amp; C)</a:t>
                      </a:r>
                    </a:p>
                  </a:txBody>
                  <a:tcPr/>
                </a:tc>
                <a:extLst>
                  <a:ext uri="{0D108BD9-81ED-4DB2-BD59-A6C34878D82A}">
                    <a16:rowId xmlns:a16="http://schemas.microsoft.com/office/drawing/2014/main" val="3617909319"/>
                  </a:ext>
                </a:extLst>
              </a:tr>
              <a:tr h="957921">
                <a:tc>
                  <a:txBody>
                    <a:bodyPr/>
                    <a:lstStyle/>
                    <a:p>
                      <a:r>
                        <a:rPr lang="en-US" dirty="0"/>
                        <a:t>59 - 65*</a:t>
                      </a:r>
                    </a:p>
                  </a:txBody>
                  <a:tcPr/>
                </a:tc>
                <a:tc>
                  <a:txBody>
                    <a:bodyPr/>
                    <a:lstStyle/>
                    <a:p>
                      <a:r>
                        <a:rPr lang="en-US" dirty="0"/>
                        <a:t>Table 6: OLS Estimation</a:t>
                      </a:r>
                    </a:p>
                  </a:txBody>
                  <a:tcPr/>
                </a:tc>
                <a:tc>
                  <a:txBody>
                    <a:bodyPr/>
                    <a:lstStyle/>
                    <a:p>
                      <a:r>
                        <a:rPr lang="en-US" dirty="0"/>
                        <a:t>Multivariate Regression with Interaction Terms (Models 1, 5, 6 &amp; 7)</a:t>
                      </a:r>
                    </a:p>
                  </a:txBody>
                  <a:tcPr/>
                </a:tc>
                <a:extLst>
                  <a:ext uri="{0D108BD9-81ED-4DB2-BD59-A6C34878D82A}">
                    <a16:rowId xmlns:a16="http://schemas.microsoft.com/office/drawing/2014/main" val="2057219559"/>
                  </a:ext>
                </a:extLst>
              </a:tr>
            </a:tbl>
          </a:graphicData>
        </a:graphic>
      </p:graphicFrame>
      <p:sp>
        <p:nvSpPr>
          <p:cNvPr id="5" name="TextBox 4">
            <a:extLst>
              <a:ext uri="{FF2B5EF4-FFF2-40B4-BE49-F238E27FC236}">
                <a16:creationId xmlns:a16="http://schemas.microsoft.com/office/drawing/2014/main" id="{97C9679A-DAF8-CC13-35F1-9C49F8714318}"/>
              </a:ext>
            </a:extLst>
          </p:cNvPr>
          <p:cNvSpPr txBox="1"/>
          <p:nvPr/>
        </p:nvSpPr>
        <p:spPr>
          <a:xfrm>
            <a:off x="137160" y="5929855"/>
            <a:ext cx="6080760" cy="307777"/>
          </a:xfrm>
          <a:prstGeom prst="rect">
            <a:avLst/>
          </a:prstGeom>
          <a:noFill/>
        </p:spPr>
        <p:txBody>
          <a:bodyPr wrap="square" rtlCol="0">
            <a:spAutoFit/>
          </a:bodyPr>
          <a:lstStyle/>
          <a:p>
            <a:r>
              <a:rPr lang="en-US" sz="1400" dirty="0"/>
              <a:t>* We will skip this till later class when interaction is covered  </a:t>
            </a:r>
          </a:p>
        </p:txBody>
      </p:sp>
    </p:spTree>
    <p:extLst>
      <p:ext uri="{BB962C8B-B14F-4D97-AF65-F5344CB8AC3E}">
        <p14:creationId xmlns:p14="http://schemas.microsoft.com/office/powerpoint/2010/main" val="238322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20</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sp>
        <p:nvSpPr>
          <p:cNvPr id="2" name="TextBox 1">
            <a:extLst>
              <a:ext uri="{FF2B5EF4-FFF2-40B4-BE49-F238E27FC236}">
                <a16:creationId xmlns:a16="http://schemas.microsoft.com/office/drawing/2014/main" id="{70413F18-B836-D5A1-A794-059579472464}"/>
              </a:ext>
            </a:extLst>
          </p:cNvPr>
          <p:cNvSpPr txBox="1"/>
          <p:nvPr/>
        </p:nvSpPr>
        <p:spPr>
          <a:xfrm>
            <a:off x="448037" y="4892559"/>
            <a:ext cx="8247925" cy="1323439"/>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Filter the dataset by the dummy variable “law” = 1 to only include matches played after the ban on visiting team fans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32. Repeat the steps from slide 8 to 10 but replace 0 with 1</a:t>
            </a:r>
          </a:p>
        </p:txBody>
      </p:sp>
      <p:pic>
        <p:nvPicPr>
          <p:cNvPr id="4" name="Picture 3">
            <a:extLst>
              <a:ext uri="{FF2B5EF4-FFF2-40B4-BE49-F238E27FC236}">
                <a16:creationId xmlns:a16="http://schemas.microsoft.com/office/drawing/2014/main" id="{E2E06367-E379-91FC-BCE4-29603928640B}"/>
              </a:ext>
            </a:extLst>
          </p:cNvPr>
          <p:cNvPicPr>
            <a:picLocks noChangeAspect="1"/>
          </p:cNvPicPr>
          <p:nvPr/>
        </p:nvPicPr>
        <p:blipFill>
          <a:blip r:embed="rId2"/>
          <a:stretch>
            <a:fillRect/>
          </a:stretch>
        </p:blipFill>
        <p:spPr>
          <a:xfrm>
            <a:off x="423942" y="1465744"/>
            <a:ext cx="8296113" cy="3291509"/>
          </a:xfrm>
          <a:prstGeom prst="rect">
            <a:avLst/>
          </a:prstGeom>
        </p:spPr>
      </p:pic>
    </p:spTree>
    <p:extLst>
      <p:ext uri="{BB962C8B-B14F-4D97-AF65-F5344CB8AC3E}">
        <p14:creationId xmlns:p14="http://schemas.microsoft.com/office/powerpoint/2010/main" val="356793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21</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sp>
        <p:nvSpPr>
          <p:cNvPr id="2" name="TextBox 1">
            <a:extLst>
              <a:ext uri="{FF2B5EF4-FFF2-40B4-BE49-F238E27FC236}">
                <a16:creationId xmlns:a16="http://schemas.microsoft.com/office/drawing/2014/main" id="{70413F18-B836-D5A1-A794-059579472464}"/>
              </a:ext>
            </a:extLst>
          </p:cNvPr>
          <p:cNvSpPr txBox="1"/>
          <p:nvPr/>
        </p:nvSpPr>
        <p:spPr>
          <a:xfrm>
            <a:off x="448037" y="4892559"/>
            <a:ext cx="8247925" cy="1323439"/>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Setup the descriptive statistics table for After/Panel A</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33. Repeat the steps on slide 11 to run “Descriptives” again</a:t>
            </a:r>
          </a:p>
          <a:p>
            <a:r>
              <a:rPr lang="en-US" sz="2000" dirty="0">
                <a:latin typeface="Arial" panose="020B0604020202020204" pitchFamily="34" charset="0"/>
                <a:cs typeface="Arial" panose="020B0604020202020204" pitchFamily="34" charset="0"/>
              </a:rPr>
              <a:t>34. All previous setup was saved so just click “OK” to produce the table</a:t>
            </a:r>
          </a:p>
        </p:txBody>
      </p:sp>
      <p:pic>
        <p:nvPicPr>
          <p:cNvPr id="5" name="Picture 4">
            <a:extLst>
              <a:ext uri="{FF2B5EF4-FFF2-40B4-BE49-F238E27FC236}">
                <a16:creationId xmlns:a16="http://schemas.microsoft.com/office/drawing/2014/main" id="{C9B0B719-86A4-0750-4DC7-A6E10CF3A4B6}"/>
              </a:ext>
            </a:extLst>
          </p:cNvPr>
          <p:cNvPicPr>
            <a:picLocks noChangeAspect="1"/>
          </p:cNvPicPr>
          <p:nvPr/>
        </p:nvPicPr>
        <p:blipFill>
          <a:blip r:embed="rId2"/>
          <a:stretch>
            <a:fillRect/>
          </a:stretch>
        </p:blipFill>
        <p:spPr>
          <a:xfrm>
            <a:off x="761900" y="1465510"/>
            <a:ext cx="7620197" cy="3427049"/>
          </a:xfrm>
          <a:prstGeom prst="rect">
            <a:avLst/>
          </a:prstGeom>
        </p:spPr>
      </p:pic>
      <p:sp>
        <p:nvSpPr>
          <p:cNvPr id="6" name="Rectangle 5">
            <a:extLst>
              <a:ext uri="{FF2B5EF4-FFF2-40B4-BE49-F238E27FC236}">
                <a16:creationId xmlns:a16="http://schemas.microsoft.com/office/drawing/2014/main" id="{944441B5-F6B3-8843-C26D-E9274EF41483}"/>
              </a:ext>
            </a:extLst>
          </p:cNvPr>
          <p:cNvSpPr/>
          <p:nvPr/>
        </p:nvSpPr>
        <p:spPr>
          <a:xfrm>
            <a:off x="3625664" y="4703446"/>
            <a:ext cx="357786" cy="12620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178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22</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sp>
        <p:nvSpPr>
          <p:cNvPr id="8" name="TextBox 7">
            <a:extLst>
              <a:ext uri="{FF2B5EF4-FFF2-40B4-BE49-F238E27FC236}">
                <a16:creationId xmlns:a16="http://schemas.microsoft.com/office/drawing/2014/main" id="{57C432B8-2060-E647-5208-BB0A17C04651}"/>
              </a:ext>
            </a:extLst>
          </p:cNvPr>
          <p:cNvSpPr txBox="1"/>
          <p:nvPr/>
        </p:nvSpPr>
        <p:spPr>
          <a:xfrm>
            <a:off x="3759867" y="2293429"/>
            <a:ext cx="5319065" cy="2554545"/>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Setup the descriptive statistics table for After/Panel A</a:t>
            </a:r>
          </a:p>
          <a:p>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The output should look identical to the table on the left</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Check values of your table with the ones “After” for “Panel A” in Table 1</a:t>
            </a:r>
          </a:p>
        </p:txBody>
      </p:sp>
      <p:pic>
        <p:nvPicPr>
          <p:cNvPr id="2" name="Picture 1">
            <a:extLst>
              <a:ext uri="{FF2B5EF4-FFF2-40B4-BE49-F238E27FC236}">
                <a16:creationId xmlns:a16="http://schemas.microsoft.com/office/drawing/2014/main" id="{E22E1F79-9681-4164-91AE-1C7AE41BCDE8}"/>
              </a:ext>
            </a:extLst>
          </p:cNvPr>
          <p:cNvPicPr>
            <a:picLocks noChangeAspect="1"/>
          </p:cNvPicPr>
          <p:nvPr/>
        </p:nvPicPr>
        <p:blipFill>
          <a:blip r:embed="rId2"/>
          <a:stretch>
            <a:fillRect/>
          </a:stretch>
        </p:blipFill>
        <p:spPr>
          <a:xfrm>
            <a:off x="265485" y="1621954"/>
            <a:ext cx="3355539" cy="4765262"/>
          </a:xfrm>
          <a:prstGeom prst="rect">
            <a:avLst/>
          </a:prstGeom>
        </p:spPr>
      </p:pic>
    </p:spTree>
    <p:extLst>
      <p:ext uri="{BB962C8B-B14F-4D97-AF65-F5344CB8AC3E}">
        <p14:creationId xmlns:p14="http://schemas.microsoft.com/office/powerpoint/2010/main" val="684401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D69C19-48F0-3644-AE72-F38508D49EE5}" type="slidenum">
              <a:rPr kumimoji="0" lang="en-US" sz="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prstClr val="white"/>
              </a:solidFill>
              <a:effectLst/>
              <a:uLnTx/>
              <a:uFillTx/>
              <a:latin typeface="Arial"/>
              <a:ea typeface="+mn-ea"/>
              <a:cs typeface="+mn-cs"/>
            </a:endParaRPr>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pPr marL="0" marR="0" lvl="0" indent="0" algn="l" defTabSz="457200" rtl="0" eaLnBrk="1" fontAlgn="auto" latinLnBrk="0" hangingPunct="1">
              <a:lnSpc>
                <a:spcPts val="2600"/>
              </a:lnSpc>
              <a:spcBef>
                <a:spcPct val="0"/>
              </a:spcBef>
              <a:spcAft>
                <a:spcPts val="0"/>
              </a:spcAft>
              <a:buClrTx/>
              <a:buSzTx/>
              <a:buFontTx/>
              <a:buNone/>
              <a:tabLst/>
              <a:defRPr/>
            </a:pPr>
            <a:r>
              <a:rPr kumimoji="0" lang="en-US" sz="2700" b="1" i="0" u="none" strike="noStrike" kern="1200" cap="all" spc="0" normalizeH="0" baseline="0" noProof="0">
                <a:ln>
                  <a:noFill/>
                </a:ln>
                <a:solidFill>
                  <a:prstClr val="white"/>
                </a:solidFill>
                <a:effectLst/>
                <a:uLnTx/>
                <a:uFillTx/>
                <a:latin typeface="Arial"/>
                <a:ea typeface="+mj-ea"/>
                <a:cs typeface="Arial"/>
              </a:rPr>
              <a:t>Table 1: Descriptive Statistics</a:t>
            </a:r>
          </a:p>
        </p:txBody>
      </p:sp>
      <p:sp>
        <p:nvSpPr>
          <p:cNvPr id="2" name="TextBox 1">
            <a:extLst>
              <a:ext uri="{FF2B5EF4-FFF2-40B4-BE49-F238E27FC236}">
                <a16:creationId xmlns:a16="http://schemas.microsoft.com/office/drawing/2014/main" id="{5960F3F1-16AB-6E8A-33E9-C71FA3AC3A9E}"/>
              </a:ext>
            </a:extLst>
          </p:cNvPr>
          <p:cNvSpPr txBox="1"/>
          <p:nvPr/>
        </p:nvSpPr>
        <p:spPr>
          <a:xfrm>
            <a:off x="698439" y="2144809"/>
            <a:ext cx="7747121" cy="29854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R="0" lvl="0" algn="l" defTabSz="457200" rtl="0" eaLnBrk="1" fontAlgn="auto" latinLnBrk="0" hangingPunct="1">
              <a:lnSpc>
                <a:spcPct val="100000"/>
              </a:lnSpc>
              <a:spcBef>
                <a:spcPts val="0"/>
              </a:spcBef>
              <a:spcAft>
                <a:spcPts val="0"/>
              </a:spcAft>
              <a:buClrTx/>
              <a:buSzTx/>
              <a:tabLst/>
              <a:defRPr/>
            </a:pPr>
            <a:r>
              <a:rPr lang="en-US" sz="2000" dirty="0">
                <a:solidFill>
                  <a:prstClr val="black"/>
                </a:solidFill>
                <a:latin typeface="Arial" panose="020B0604020202020204" pitchFamily="34" charset="0"/>
                <a:cs typeface="Arial" panose="020B0604020202020204" pitchFamily="34" charset="0"/>
              </a:rPr>
              <a:t>2</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From the output in SPSS, what is the average number of goals scored by the home </a:t>
            </a:r>
            <a:r>
              <a:rPr lang="en-US" sz="2000" dirty="0">
                <a:solidFill>
                  <a:prstClr val="black"/>
                </a:solidFill>
                <a:latin typeface="Arial" panose="020B0604020202020204" pitchFamily="34" charset="0"/>
                <a:cs typeface="Arial" panose="020B0604020202020204" pitchFamily="34" charset="0"/>
              </a:rPr>
              <a:t>and Visiting teams</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R="0" lvl="0" algn="l" defTabSz="457200" rtl="0" eaLnBrk="1" fontAlgn="auto" latinLnBrk="0" hangingPunct="1">
              <a:lnSpc>
                <a:spcPct val="100000"/>
              </a:lnSpc>
              <a:spcBef>
                <a:spcPts val="0"/>
              </a:spcBef>
              <a:spcAft>
                <a:spcPts val="0"/>
              </a:spcAft>
              <a:buClrTx/>
              <a:buSzTx/>
              <a:tabLst/>
              <a:defRPr/>
            </a:pPr>
            <a:endParaRPr lang="en-US" sz="2000" dirty="0">
              <a:solidFill>
                <a:prstClr val="black"/>
              </a:solidFill>
              <a:latin typeface="Arial" panose="020B0604020202020204" pitchFamily="34" charset="0"/>
              <a:cs typeface="Arial" panose="020B0604020202020204" pitchFamily="34" charset="0"/>
            </a:endParaRPr>
          </a:p>
          <a:p>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 Keep in mind, this panel </a:t>
            </a:r>
            <a:r>
              <a:rPr lang="en-US" sz="2000" dirty="0">
                <a:solidFill>
                  <a:prstClr val="black"/>
                </a:solidFill>
                <a:latin typeface="Arial" panose="020B0604020202020204" pitchFamily="34" charset="0"/>
                <a:cs typeface="Arial" panose="020B0604020202020204" pitchFamily="34" charset="0"/>
              </a:rPr>
              <a:t>represents league games played after the ban on visiting team fans. How could we test if the number of goals scored by the home teams differs significantly before and after the ban?</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98554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24</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sp>
        <p:nvSpPr>
          <p:cNvPr id="4" name="TextBox 3">
            <a:extLst>
              <a:ext uri="{FF2B5EF4-FFF2-40B4-BE49-F238E27FC236}">
                <a16:creationId xmlns:a16="http://schemas.microsoft.com/office/drawing/2014/main" id="{56257E24-C59C-5A3E-E678-F5735236C7D7}"/>
              </a:ext>
            </a:extLst>
          </p:cNvPr>
          <p:cNvSpPr txBox="1"/>
          <p:nvPr/>
        </p:nvSpPr>
        <p:spPr>
          <a:xfrm>
            <a:off x="4435395" y="2585055"/>
            <a:ext cx="4650287" cy="163121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Open the “data_2_copa” dataset</a:t>
            </a:r>
          </a:p>
          <a:p>
            <a:pPr algn="ct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35. Repeat the process to open a SPSS data file mentioned in the note on slide 6</a:t>
            </a:r>
          </a:p>
        </p:txBody>
      </p:sp>
      <p:pic>
        <p:nvPicPr>
          <p:cNvPr id="7" name="Picture 6">
            <a:extLst>
              <a:ext uri="{FF2B5EF4-FFF2-40B4-BE49-F238E27FC236}">
                <a16:creationId xmlns:a16="http://schemas.microsoft.com/office/drawing/2014/main" id="{95D99BB4-407D-4A70-A02A-E439A579613F}"/>
              </a:ext>
            </a:extLst>
          </p:cNvPr>
          <p:cNvPicPr>
            <a:picLocks noChangeAspect="1"/>
          </p:cNvPicPr>
          <p:nvPr/>
        </p:nvPicPr>
        <p:blipFill>
          <a:blip r:embed="rId2"/>
          <a:stretch>
            <a:fillRect/>
          </a:stretch>
        </p:blipFill>
        <p:spPr>
          <a:xfrm>
            <a:off x="174786" y="2404997"/>
            <a:ext cx="4139886" cy="2780597"/>
          </a:xfrm>
          <a:prstGeom prst="rect">
            <a:avLst/>
          </a:prstGeom>
        </p:spPr>
      </p:pic>
      <p:sp>
        <p:nvSpPr>
          <p:cNvPr id="2" name="TextBox 1">
            <a:extLst>
              <a:ext uri="{FF2B5EF4-FFF2-40B4-BE49-F238E27FC236}">
                <a16:creationId xmlns:a16="http://schemas.microsoft.com/office/drawing/2014/main" id="{6373D07F-0EA5-C8B7-B9A7-7A9D2852A86E}"/>
              </a:ext>
            </a:extLst>
          </p:cNvPr>
          <p:cNvSpPr txBox="1"/>
          <p:nvPr/>
        </p:nvSpPr>
        <p:spPr>
          <a:xfrm>
            <a:off x="4314672" y="4396329"/>
            <a:ext cx="4891735" cy="163121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Note: The left image is again referencing how to import Stata files. You can simply open the data_2_copa SPSS dataset from your files like before.</a:t>
            </a:r>
          </a:p>
        </p:txBody>
      </p:sp>
    </p:spTree>
    <p:extLst>
      <p:ext uri="{BB962C8B-B14F-4D97-AF65-F5344CB8AC3E}">
        <p14:creationId xmlns:p14="http://schemas.microsoft.com/office/powerpoint/2010/main" val="4022788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25</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2" name="Picture 1">
            <a:extLst>
              <a:ext uri="{FF2B5EF4-FFF2-40B4-BE49-F238E27FC236}">
                <a16:creationId xmlns:a16="http://schemas.microsoft.com/office/drawing/2014/main" id="{0F61F238-13A7-E791-D6B5-BC675BE1DC0D}"/>
              </a:ext>
            </a:extLst>
          </p:cNvPr>
          <p:cNvPicPr>
            <a:picLocks noChangeAspect="1"/>
          </p:cNvPicPr>
          <p:nvPr/>
        </p:nvPicPr>
        <p:blipFill>
          <a:blip r:embed="rId2"/>
          <a:stretch>
            <a:fillRect/>
          </a:stretch>
        </p:blipFill>
        <p:spPr>
          <a:xfrm>
            <a:off x="100365" y="2131976"/>
            <a:ext cx="5730680" cy="3408532"/>
          </a:xfrm>
          <a:prstGeom prst="rect">
            <a:avLst/>
          </a:prstGeom>
        </p:spPr>
      </p:pic>
      <p:sp>
        <p:nvSpPr>
          <p:cNvPr id="5" name="TextBox 4">
            <a:extLst>
              <a:ext uri="{FF2B5EF4-FFF2-40B4-BE49-F238E27FC236}">
                <a16:creationId xmlns:a16="http://schemas.microsoft.com/office/drawing/2014/main" id="{681824DE-70DE-5879-FDA8-B3C6169B35F3}"/>
              </a:ext>
            </a:extLst>
          </p:cNvPr>
          <p:cNvSpPr txBox="1"/>
          <p:nvPr/>
        </p:nvSpPr>
        <p:spPr>
          <a:xfrm>
            <a:off x="5937123" y="1396700"/>
            <a:ext cx="3184095" cy="5016758"/>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Setup the descriptive statistics table for Before/Panel B</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36. Repeat the steps from slides 8 through 10 to make “law” = 0</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37. Repeat the steps from slides 11 through 16 to correctly format the table (ensure that your selected variables match the left image)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38. Click “OK”</a:t>
            </a:r>
          </a:p>
        </p:txBody>
      </p:sp>
      <p:sp>
        <p:nvSpPr>
          <p:cNvPr id="6" name="Rectangle 5">
            <a:extLst>
              <a:ext uri="{FF2B5EF4-FFF2-40B4-BE49-F238E27FC236}">
                <a16:creationId xmlns:a16="http://schemas.microsoft.com/office/drawing/2014/main" id="{BCBF4848-7D64-EA57-AFBA-BF9178693279}"/>
              </a:ext>
            </a:extLst>
          </p:cNvPr>
          <p:cNvSpPr/>
          <p:nvPr/>
        </p:nvSpPr>
        <p:spPr>
          <a:xfrm>
            <a:off x="2007871" y="5358384"/>
            <a:ext cx="351281" cy="1181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711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26</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4" name="Picture 3">
            <a:extLst>
              <a:ext uri="{FF2B5EF4-FFF2-40B4-BE49-F238E27FC236}">
                <a16:creationId xmlns:a16="http://schemas.microsoft.com/office/drawing/2014/main" id="{D372E6A0-E4A4-DEA1-7550-775E3041F788}"/>
              </a:ext>
            </a:extLst>
          </p:cNvPr>
          <p:cNvPicPr>
            <a:picLocks noChangeAspect="1"/>
          </p:cNvPicPr>
          <p:nvPr/>
        </p:nvPicPr>
        <p:blipFill>
          <a:blip r:embed="rId2"/>
          <a:stretch>
            <a:fillRect/>
          </a:stretch>
        </p:blipFill>
        <p:spPr>
          <a:xfrm>
            <a:off x="1036208" y="1462968"/>
            <a:ext cx="7071583" cy="3125323"/>
          </a:xfrm>
          <a:prstGeom prst="rect">
            <a:avLst/>
          </a:prstGeom>
        </p:spPr>
      </p:pic>
      <p:sp>
        <p:nvSpPr>
          <p:cNvPr id="6" name="TextBox 5">
            <a:extLst>
              <a:ext uri="{FF2B5EF4-FFF2-40B4-BE49-F238E27FC236}">
                <a16:creationId xmlns:a16="http://schemas.microsoft.com/office/drawing/2014/main" id="{8502BFCE-1079-1D31-83E6-D1B2880EE79D}"/>
              </a:ext>
            </a:extLst>
          </p:cNvPr>
          <p:cNvSpPr txBox="1"/>
          <p:nvPr/>
        </p:nvSpPr>
        <p:spPr>
          <a:xfrm>
            <a:off x="1036207" y="4588291"/>
            <a:ext cx="7071583" cy="163121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Setup the descriptive statistics table for Before/Panel B</a:t>
            </a:r>
          </a:p>
          <a:p>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The output should look identical to the table above</a:t>
            </a: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Check values of your table with the ones “Before” for “Panel B” in Table 1</a:t>
            </a:r>
          </a:p>
        </p:txBody>
      </p:sp>
    </p:spTree>
    <p:extLst>
      <p:ext uri="{BB962C8B-B14F-4D97-AF65-F5344CB8AC3E}">
        <p14:creationId xmlns:p14="http://schemas.microsoft.com/office/powerpoint/2010/main" val="993826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D69C19-48F0-3644-AE72-F38508D49EE5}" type="slidenum">
              <a:rPr kumimoji="0" lang="en-US" sz="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prstClr val="white"/>
              </a:solidFill>
              <a:effectLst/>
              <a:uLnTx/>
              <a:uFillTx/>
              <a:latin typeface="Arial"/>
              <a:ea typeface="+mn-ea"/>
              <a:cs typeface="+mn-cs"/>
            </a:endParaRPr>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pPr marL="0" marR="0" lvl="0" indent="0" algn="l" defTabSz="457200" rtl="0" eaLnBrk="1" fontAlgn="auto" latinLnBrk="0" hangingPunct="1">
              <a:lnSpc>
                <a:spcPts val="2600"/>
              </a:lnSpc>
              <a:spcBef>
                <a:spcPct val="0"/>
              </a:spcBef>
              <a:spcAft>
                <a:spcPts val="0"/>
              </a:spcAft>
              <a:buClrTx/>
              <a:buSzTx/>
              <a:buFontTx/>
              <a:buNone/>
              <a:tabLst/>
              <a:defRPr/>
            </a:pPr>
            <a:r>
              <a:rPr kumimoji="0" lang="en-US" sz="2700" b="1" i="0" u="none" strike="noStrike" kern="1200" cap="all" spc="0" normalizeH="0" baseline="0" noProof="0">
                <a:ln>
                  <a:noFill/>
                </a:ln>
                <a:solidFill>
                  <a:prstClr val="white"/>
                </a:solidFill>
                <a:effectLst/>
                <a:uLnTx/>
                <a:uFillTx/>
                <a:latin typeface="Arial"/>
                <a:ea typeface="+mj-ea"/>
                <a:cs typeface="Arial"/>
              </a:rPr>
              <a:t>Table 1: Descriptive Statistics</a:t>
            </a:r>
          </a:p>
        </p:txBody>
      </p:sp>
      <p:sp>
        <p:nvSpPr>
          <p:cNvPr id="2" name="TextBox 1">
            <a:extLst>
              <a:ext uri="{FF2B5EF4-FFF2-40B4-BE49-F238E27FC236}">
                <a16:creationId xmlns:a16="http://schemas.microsoft.com/office/drawing/2014/main" id="{5960F3F1-16AB-6E8A-33E9-C71FA3AC3A9E}"/>
              </a:ext>
            </a:extLst>
          </p:cNvPr>
          <p:cNvSpPr txBox="1"/>
          <p:nvPr/>
        </p:nvSpPr>
        <p:spPr>
          <a:xfrm>
            <a:off x="698439" y="2144809"/>
            <a:ext cx="7747121" cy="175432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 What is the distribution of cup game outcomes before the ban (visiting team losing, winning, or a draw), and do these probabilities give us any insights into the overall balance of cup games?</a:t>
            </a:r>
          </a:p>
        </p:txBody>
      </p:sp>
    </p:spTree>
    <p:extLst>
      <p:ext uri="{BB962C8B-B14F-4D97-AF65-F5344CB8AC3E}">
        <p14:creationId xmlns:p14="http://schemas.microsoft.com/office/powerpoint/2010/main" val="993253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28</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sp>
        <p:nvSpPr>
          <p:cNvPr id="2" name="TextBox 1">
            <a:extLst>
              <a:ext uri="{FF2B5EF4-FFF2-40B4-BE49-F238E27FC236}">
                <a16:creationId xmlns:a16="http://schemas.microsoft.com/office/drawing/2014/main" id="{70413F18-B836-D5A1-A794-059579472464}"/>
              </a:ext>
            </a:extLst>
          </p:cNvPr>
          <p:cNvSpPr txBox="1"/>
          <p:nvPr/>
        </p:nvSpPr>
        <p:spPr>
          <a:xfrm>
            <a:off x="448037" y="4773841"/>
            <a:ext cx="8247925" cy="163121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Filter the dataset by the dummy variable “law” = 1 to only include matches played after the ban on visiting team fans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39. Replace “0” with “1” to only include data after the law</a:t>
            </a:r>
          </a:p>
          <a:p>
            <a:r>
              <a:rPr lang="en-US" sz="2000" dirty="0">
                <a:latin typeface="Arial" panose="020B0604020202020204" pitchFamily="34" charset="0"/>
                <a:cs typeface="Arial" panose="020B0604020202020204" pitchFamily="34" charset="0"/>
              </a:rPr>
              <a:t>40. Click “Continue”</a:t>
            </a:r>
          </a:p>
        </p:txBody>
      </p:sp>
      <p:pic>
        <p:nvPicPr>
          <p:cNvPr id="5" name="Picture 4">
            <a:extLst>
              <a:ext uri="{FF2B5EF4-FFF2-40B4-BE49-F238E27FC236}">
                <a16:creationId xmlns:a16="http://schemas.microsoft.com/office/drawing/2014/main" id="{E65AB58D-BB93-AF7B-7E53-7C36FCB29E4E}"/>
              </a:ext>
            </a:extLst>
          </p:cNvPr>
          <p:cNvPicPr>
            <a:picLocks noChangeAspect="1"/>
          </p:cNvPicPr>
          <p:nvPr/>
        </p:nvPicPr>
        <p:blipFill>
          <a:blip r:embed="rId2"/>
          <a:stretch>
            <a:fillRect/>
          </a:stretch>
        </p:blipFill>
        <p:spPr>
          <a:xfrm>
            <a:off x="356692" y="1418731"/>
            <a:ext cx="8430614" cy="3351402"/>
          </a:xfrm>
          <a:prstGeom prst="rect">
            <a:avLst/>
          </a:prstGeom>
        </p:spPr>
      </p:pic>
    </p:spTree>
    <p:extLst>
      <p:ext uri="{BB962C8B-B14F-4D97-AF65-F5344CB8AC3E}">
        <p14:creationId xmlns:p14="http://schemas.microsoft.com/office/powerpoint/2010/main" val="1288396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29</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2" name="Picture 1">
            <a:extLst>
              <a:ext uri="{FF2B5EF4-FFF2-40B4-BE49-F238E27FC236}">
                <a16:creationId xmlns:a16="http://schemas.microsoft.com/office/drawing/2014/main" id="{0F61F238-13A7-E791-D6B5-BC675BE1DC0D}"/>
              </a:ext>
            </a:extLst>
          </p:cNvPr>
          <p:cNvPicPr>
            <a:picLocks noChangeAspect="1"/>
          </p:cNvPicPr>
          <p:nvPr/>
        </p:nvPicPr>
        <p:blipFill>
          <a:blip r:embed="rId2"/>
          <a:stretch>
            <a:fillRect/>
          </a:stretch>
        </p:blipFill>
        <p:spPr>
          <a:xfrm>
            <a:off x="165410" y="2295144"/>
            <a:ext cx="5241930" cy="3117830"/>
          </a:xfrm>
          <a:prstGeom prst="rect">
            <a:avLst/>
          </a:prstGeom>
        </p:spPr>
      </p:pic>
      <p:sp>
        <p:nvSpPr>
          <p:cNvPr id="6" name="Rectangle 5">
            <a:extLst>
              <a:ext uri="{FF2B5EF4-FFF2-40B4-BE49-F238E27FC236}">
                <a16:creationId xmlns:a16="http://schemas.microsoft.com/office/drawing/2014/main" id="{21BF82AB-EB90-3495-6DEF-9845B8A4E517}"/>
              </a:ext>
            </a:extLst>
          </p:cNvPr>
          <p:cNvSpPr/>
          <p:nvPr/>
        </p:nvSpPr>
        <p:spPr>
          <a:xfrm>
            <a:off x="1922939" y="5240922"/>
            <a:ext cx="308197" cy="1227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BBB941-4BA0-5250-33D3-78FB8F4E2915}"/>
              </a:ext>
            </a:extLst>
          </p:cNvPr>
          <p:cNvSpPr txBox="1"/>
          <p:nvPr/>
        </p:nvSpPr>
        <p:spPr>
          <a:xfrm>
            <a:off x="5532120" y="2542833"/>
            <a:ext cx="3611880" cy="2246769"/>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Setup the descriptive statistics table for After/Panel B</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41. Repeat the steps on slide 11 to run “Descriptives” again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42. Click “OK”</a:t>
            </a:r>
          </a:p>
        </p:txBody>
      </p:sp>
    </p:spTree>
    <p:extLst>
      <p:ext uri="{BB962C8B-B14F-4D97-AF65-F5344CB8AC3E}">
        <p14:creationId xmlns:p14="http://schemas.microsoft.com/office/powerpoint/2010/main" val="229165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77AA55-7D26-E237-5365-BE30C3BF7FF8}"/>
              </a:ext>
            </a:extLst>
          </p:cNvPr>
          <p:cNvSpPr>
            <a:spLocks noGrp="1"/>
          </p:cNvSpPr>
          <p:nvPr>
            <p:ph type="sldNum" sz="quarter" idx="12"/>
          </p:nvPr>
        </p:nvSpPr>
        <p:spPr/>
        <p:txBody>
          <a:bodyPr/>
          <a:lstStyle/>
          <a:p>
            <a:fld id="{1AD69C19-48F0-3644-AE72-F38508D49EE5}" type="slidenum">
              <a:rPr lang="en-US" smtClean="0"/>
              <a:t>3</a:t>
            </a:fld>
            <a:endParaRPr lang="en-US"/>
          </a:p>
        </p:txBody>
      </p:sp>
      <p:sp>
        <p:nvSpPr>
          <p:cNvPr id="5" name="Title 1">
            <a:extLst>
              <a:ext uri="{FF2B5EF4-FFF2-40B4-BE49-F238E27FC236}">
                <a16:creationId xmlns:a16="http://schemas.microsoft.com/office/drawing/2014/main" id="{77810AE5-0103-9BFE-E834-F100F78F8194}"/>
              </a:ext>
            </a:extLst>
          </p:cNvPr>
          <p:cNvSpPr>
            <a:spLocks noGrp="1"/>
          </p:cNvSpPr>
          <p:nvPr>
            <p:ph type="title"/>
          </p:nvPr>
        </p:nvSpPr>
        <p:spPr>
          <a:xfrm>
            <a:off x="457200" y="338666"/>
            <a:ext cx="5938390" cy="1029025"/>
          </a:xfrm>
        </p:spPr>
        <p:txBody>
          <a:bodyPr/>
          <a:lstStyle/>
          <a:p>
            <a:r>
              <a:rPr lang="en-US"/>
              <a:t>Retrieving the Datasets</a:t>
            </a:r>
          </a:p>
        </p:txBody>
      </p:sp>
      <p:sp>
        <p:nvSpPr>
          <p:cNvPr id="6" name="TextBox 5">
            <a:extLst>
              <a:ext uri="{FF2B5EF4-FFF2-40B4-BE49-F238E27FC236}">
                <a16:creationId xmlns:a16="http://schemas.microsoft.com/office/drawing/2014/main" id="{F4BA5DB0-387B-9308-C8A7-B04B5110C3E5}"/>
              </a:ext>
            </a:extLst>
          </p:cNvPr>
          <p:cNvSpPr txBox="1"/>
          <p:nvPr/>
        </p:nvSpPr>
        <p:spPr>
          <a:xfrm>
            <a:off x="194009" y="1720840"/>
            <a:ext cx="8755982" cy="3785652"/>
          </a:xfrm>
          <a:prstGeom prst="rect">
            <a:avLst/>
          </a:prstGeom>
          <a:noFill/>
        </p:spPr>
        <p:txBody>
          <a:bodyPr wrap="square">
            <a:spAutoFit/>
          </a:bodyPr>
          <a:lstStyle/>
          <a:p>
            <a:pPr algn="l" rtl="0" fontAlgn="base"/>
            <a:r>
              <a:rPr lang="en-US" sz="2400">
                <a:solidFill>
                  <a:srgbClr val="000000"/>
                </a:solidFill>
                <a:latin typeface="Arial" panose="020B0604020202020204" pitchFamily="34" charset="0"/>
                <a:cs typeface="Arial" panose="020B0604020202020204" pitchFamily="34" charset="0"/>
              </a:rPr>
              <a:t>6.</a:t>
            </a:r>
            <a:r>
              <a:rPr lang="en-US" sz="2400" b="0" i="0">
                <a:solidFill>
                  <a:srgbClr val="000000"/>
                </a:solidFill>
                <a:effectLst/>
                <a:latin typeface="Arial" panose="020B0604020202020204" pitchFamily="34" charset="0"/>
                <a:cs typeface="Arial" panose="020B0604020202020204" pitchFamily="34" charset="0"/>
              </a:rPr>
              <a:t> </a:t>
            </a:r>
            <a:r>
              <a:rPr lang="en-US" sz="2400">
                <a:solidFill>
                  <a:srgbClr val="000000"/>
                </a:solidFill>
                <a:latin typeface="Arial" panose="020B0604020202020204" pitchFamily="34" charset="0"/>
                <a:cs typeface="Arial" panose="020B0604020202020204" pitchFamily="34" charset="0"/>
              </a:rPr>
              <a:t>Extract from the ZIP file</a:t>
            </a:r>
            <a:endParaRPr lang="en-US" sz="2400" b="0" i="0">
              <a:solidFill>
                <a:srgbClr val="000000"/>
              </a:solidFill>
              <a:effectLst/>
              <a:latin typeface="Arial" panose="020B0604020202020204" pitchFamily="34" charset="0"/>
              <a:cs typeface="Arial" panose="020B0604020202020204" pitchFamily="34" charset="0"/>
            </a:endParaRPr>
          </a:p>
          <a:p>
            <a:pPr algn="l" rtl="0" fontAlgn="base"/>
            <a:r>
              <a:rPr lang="en-US" sz="2400">
                <a:solidFill>
                  <a:srgbClr val="000000"/>
                </a:solidFill>
                <a:latin typeface="Arial" panose="020B0604020202020204" pitchFamily="34" charset="0"/>
                <a:cs typeface="Arial" panose="020B0604020202020204" pitchFamily="34" charset="0"/>
              </a:rPr>
              <a:t>7.</a:t>
            </a:r>
            <a:r>
              <a:rPr lang="en-US" sz="2400" b="0" i="0">
                <a:solidFill>
                  <a:srgbClr val="000000"/>
                </a:solidFill>
                <a:effectLst/>
                <a:latin typeface="Arial" panose="020B0604020202020204" pitchFamily="34" charset="0"/>
                <a:cs typeface="Arial" panose="020B0604020202020204" pitchFamily="34" charset="0"/>
              </a:rPr>
              <a:t> </a:t>
            </a:r>
            <a:r>
              <a:rPr lang="en-US" sz="2400">
                <a:solidFill>
                  <a:srgbClr val="000000"/>
                </a:solidFill>
                <a:latin typeface="Arial" panose="020B0604020202020204" pitchFamily="34" charset="0"/>
                <a:cs typeface="Arial" panose="020B0604020202020204" pitchFamily="34" charset="0"/>
              </a:rPr>
              <a:t>Rename the folder “Moral Support Data”</a:t>
            </a:r>
          </a:p>
          <a:p>
            <a:pPr fontAlgn="base"/>
            <a:r>
              <a:rPr lang="en-US" sz="2400">
                <a:solidFill>
                  <a:srgbClr val="000000"/>
                </a:solidFill>
                <a:latin typeface="Arial" panose="020B0604020202020204" pitchFamily="34" charset="0"/>
                <a:cs typeface="Arial" panose="020B0604020202020204" pitchFamily="34" charset="0"/>
              </a:rPr>
              <a:t>8.</a:t>
            </a:r>
            <a:r>
              <a:rPr lang="en-US" sz="2400" b="0" i="0">
                <a:solidFill>
                  <a:srgbClr val="000000"/>
                </a:solidFill>
                <a:effectLst/>
                <a:latin typeface="Arial" panose="020B0604020202020204" pitchFamily="34" charset="0"/>
                <a:cs typeface="Arial" panose="020B0604020202020204" pitchFamily="34" charset="0"/>
              </a:rPr>
              <a:t> Ensure that you use the correct data for your </a:t>
            </a:r>
            <a:r>
              <a:rPr lang="en-US" sz="2400">
                <a:solidFill>
                  <a:srgbClr val="000000"/>
                </a:solidFill>
                <a:latin typeface="Arial" panose="020B0604020202020204" pitchFamily="34" charset="0"/>
                <a:cs typeface="Arial" panose="020B0604020202020204" pitchFamily="34" charset="0"/>
              </a:rPr>
              <a:t>operating system (MACOSX or WINDOWS)</a:t>
            </a:r>
            <a:endParaRPr lang="en-US" sz="2400" b="0" i="0">
              <a:solidFill>
                <a:srgbClr val="000000"/>
              </a:solidFill>
              <a:effectLst/>
              <a:latin typeface="Arial" panose="020B0604020202020204" pitchFamily="34" charset="0"/>
              <a:cs typeface="Arial" panose="020B0604020202020204" pitchFamily="34" charset="0"/>
            </a:endParaRPr>
          </a:p>
          <a:p>
            <a:pPr algn="l" rtl="0" fontAlgn="base"/>
            <a:r>
              <a:rPr lang="en-US" sz="2400">
                <a:solidFill>
                  <a:srgbClr val="000000"/>
                </a:solidFill>
                <a:latin typeface="Arial" panose="020B0604020202020204" pitchFamily="34" charset="0"/>
                <a:cs typeface="Arial" panose="020B0604020202020204" pitchFamily="34" charset="0"/>
              </a:rPr>
              <a:t>9.</a:t>
            </a:r>
            <a:r>
              <a:rPr lang="en-US" sz="2400" b="0" i="0">
                <a:solidFill>
                  <a:srgbClr val="000000"/>
                </a:solidFill>
                <a:effectLst/>
                <a:latin typeface="Arial" panose="020B0604020202020204" pitchFamily="34" charset="0"/>
                <a:cs typeface="Arial" panose="020B0604020202020204" pitchFamily="34" charset="0"/>
              </a:rPr>
              <a:t> Within the correct replication folder open the “</a:t>
            </a:r>
            <a:r>
              <a:rPr lang="en-US" sz="2400" b="0" i="0" err="1">
                <a:solidFill>
                  <a:srgbClr val="000000"/>
                </a:solidFill>
                <a:effectLst/>
                <a:latin typeface="Arial" panose="020B0604020202020204" pitchFamily="34" charset="0"/>
                <a:cs typeface="Arial" panose="020B0604020202020204" pitchFamily="34" charset="0"/>
              </a:rPr>
              <a:t>dta</a:t>
            </a:r>
            <a:r>
              <a:rPr lang="en-US" sz="2400" b="0" i="0">
                <a:solidFill>
                  <a:srgbClr val="000000"/>
                </a:solidFill>
                <a:effectLst/>
                <a:latin typeface="Arial" panose="020B0604020202020204" pitchFamily="34" charset="0"/>
                <a:cs typeface="Arial" panose="020B0604020202020204" pitchFamily="34" charset="0"/>
              </a:rPr>
              <a:t>” folder</a:t>
            </a:r>
          </a:p>
          <a:p>
            <a:pPr algn="l" rtl="0" fontAlgn="base"/>
            <a:r>
              <a:rPr lang="en-US" sz="2400">
                <a:solidFill>
                  <a:srgbClr val="000000"/>
                </a:solidFill>
                <a:latin typeface="Arial" panose="020B0604020202020204" pitchFamily="34" charset="0"/>
                <a:cs typeface="Arial" panose="020B0604020202020204" pitchFamily="34" charset="0"/>
              </a:rPr>
              <a:t>10.</a:t>
            </a:r>
            <a:r>
              <a:rPr lang="en-US" sz="2400" b="0" i="0">
                <a:solidFill>
                  <a:srgbClr val="000000"/>
                </a:solidFill>
                <a:effectLst/>
                <a:latin typeface="Arial" panose="020B0604020202020204" pitchFamily="34" charset="0"/>
                <a:cs typeface="Arial" panose="020B0604020202020204" pitchFamily="34" charset="0"/>
              </a:rPr>
              <a:t> </a:t>
            </a:r>
            <a:r>
              <a:rPr lang="en-US" sz="2400">
                <a:solidFill>
                  <a:srgbClr val="000000"/>
                </a:solidFill>
                <a:latin typeface="Arial" panose="020B0604020202020204" pitchFamily="34" charset="0"/>
                <a:cs typeface="Arial" panose="020B0604020202020204" pitchFamily="34" charset="0"/>
              </a:rPr>
              <a:t>Delete “data_3_lineups”, “data_4_squad_values” and “data_5_lineup_values”</a:t>
            </a:r>
            <a:endParaRPr lang="en-US" sz="2400" b="0" i="0">
              <a:solidFill>
                <a:srgbClr val="000000"/>
              </a:solidFill>
              <a:effectLst/>
              <a:latin typeface="Arial" panose="020B0604020202020204" pitchFamily="34" charset="0"/>
              <a:cs typeface="Arial" panose="020B0604020202020204" pitchFamily="34" charset="0"/>
            </a:endParaRPr>
          </a:p>
          <a:p>
            <a:pPr algn="l" rtl="0" fontAlgn="base"/>
            <a:endParaRPr lang="en-US" sz="2400">
              <a:solidFill>
                <a:srgbClr val="000000"/>
              </a:solidFill>
              <a:latin typeface="Arial" panose="020B0604020202020204" pitchFamily="34" charset="0"/>
              <a:cs typeface="Arial" panose="020B0604020202020204" pitchFamily="34" charset="0"/>
            </a:endParaRPr>
          </a:p>
          <a:p>
            <a:pPr algn="l" rtl="0" fontAlgn="base"/>
            <a:r>
              <a:rPr lang="en-US" sz="2400">
                <a:solidFill>
                  <a:srgbClr val="000000"/>
                </a:solidFill>
                <a:latin typeface="Arial" panose="020B0604020202020204" pitchFamily="34" charset="0"/>
                <a:cs typeface="Arial" panose="020B0604020202020204" pitchFamily="34" charset="0"/>
              </a:rPr>
              <a:t>* Only “data_1_liga” and “data_2_copa” are needed to replicate the tables</a:t>
            </a:r>
            <a:endParaRPr lang="en-US" sz="2400" b="0" i="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7154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30</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5" name="Picture 4">
            <a:extLst>
              <a:ext uri="{FF2B5EF4-FFF2-40B4-BE49-F238E27FC236}">
                <a16:creationId xmlns:a16="http://schemas.microsoft.com/office/drawing/2014/main" id="{906786BC-8A9F-6EFD-9776-7FDA0263BC6F}"/>
              </a:ext>
            </a:extLst>
          </p:cNvPr>
          <p:cNvPicPr>
            <a:picLocks noChangeAspect="1"/>
          </p:cNvPicPr>
          <p:nvPr/>
        </p:nvPicPr>
        <p:blipFill>
          <a:blip r:embed="rId2"/>
          <a:stretch>
            <a:fillRect/>
          </a:stretch>
        </p:blipFill>
        <p:spPr>
          <a:xfrm>
            <a:off x="946551" y="1535891"/>
            <a:ext cx="7250897" cy="3237270"/>
          </a:xfrm>
          <a:prstGeom prst="rect">
            <a:avLst/>
          </a:prstGeom>
        </p:spPr>
      </p:pic>
      <p:sp>
        <p:nvSpPr>
          <p:cNvPr id="7" name="TextBox 6">
            <a:extLst>
              <a:ext uri="{FF2B5EF4-FFF2-40B4-BE49-F238E27FC236}">
                <a16:creationId xmlns:a16="http://schemas.microsoft.com/office/drawing/2014/main" id="{FA6830C6-EAD4-E75E-0078-8A6D4A0E0E55}"/>
              </a:ext>
            </a:extLst>
          </p:cNvPr>
          <p:cNvSpPr txBox="1"/>
          <p:nvPr/>
        </p:nvSpPr>
        <p:spPr>
          <a:xfrm>
            <a:off x="685800" y="4773161"/>
            <a:ext cx="8069731" cy="163121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Setup the descriptive statistics table for After/Panel B</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en-US" sz="2000" dirty="0">
                <a:latin typeface="Arial" panose="020B0604020202020204" pitchFamily="34" charset="0"/>
                <a:cs typeface="Arial" panose="020B0604020202020204" pitchFamily="34" charset="0"/>
              </a:rPr>
              <a:t>The output should look identical to the table above</a:t>
            </a:r>
          </a:p>
          <a:p>
            <a:pPr marL="457200" indent="-457200">
              <a:buFont typeface="Wingdings" panose="05000000000000000000" pitchFamily="2" charset="2"/>
              <a:buChar char="§"/>
            </a:pPr>
            <a:r>
              <a:rPr lang="en-US" sz="2000" dirty="0">
                <a:latin typeface="Arial" panose="020B0604020202020204" pitchFamily="34" charset="0"/>
                <a:cs typeface="Arial" panose="020B0604020202020204" pitchFamily="34" charset="0"/>
              </a:rPr>
              <a:t>Check the values of your table with the ones “After” for “Panel B” in Table 1</a:t>
            </a:r>
          </a:p>
        </p:txBody>
      </p:sp>
    </p:spTree>
    <p:extLst>
      <p:ext uri="{BB962C8B-B14F-4D97-AF65-F5344CB8AC3E}">
        <p14:creationId xmlns:p14="http://schemas.microsoft.com/office/powerpoint/2010/main" val="1426286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AD69C19-48F0-3644-AE72-F38508D49EE5}" type="slidenum">
              <a:rPr kumimoji="0" lang="en-US" sz="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prstClr val="white"/>
              </a:solidFill>
              <a:effectLst/>
              <a:uLnTx/>
              <a:uFillTx/>
              <a:latin typeface="Arial"/>
              <a:ea typeface="+mn-ea"/>
              <a:cs typeface="+mn-cs"/>
            </a:endParaRPr>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pPr marL="0" marR="0" lvl="0" indent="0" algn="l" defTabSz="457200" rtl="0" eaLnBrk="1" fontAlgn="auto" latinLnBrk="0" hangingPunct="1">
              <a:lnSpc>
                <a:spcPts val="2600"/>
              </a:lnSpc>
              <a:spcBef>
                <a:spcPct val="0"/>
              </a:spcBef>
              <a:spcAft>
                <a:spcPts val="0"/>
              </a:spcAft>
              <a:buClrTx/>
              <a:buSzTx/>
              <a:buFontTx/>
              <a:buNone/>
              <a:tabLst/>
              <a:defRPr/>
            </a:pPr>
            <a:r>
              <a:rPr kumimoji="0" lang="en-US" sz="2700" b="1" i="0" u="none" strike="noStrike" kern="1200" cap="all" spc="0" normalizeH="0" baseline="0" noProof="0">
                <a:ln>
                  <a:noFill/>
                </a:ln>
                <a:solidFill>
                  <a:prstClr val="white"/>
                </a:solidFill>
                <a:effectLst/>
                <a:uLnTx/>
                <a:uFillTx/>
                <a:latin typeface="Arial"/>
                <a:ea typeface="+mj-ea"/>
                <a:cs typeface="Arial"/>
              </a:rPr>
              <a:t>Table 1: Descriptive Statistics</a:t>
            </a:r>
          </a:p>
        </p:txBody>
      </p:sp>
      <p:sp>
        <p:nvSpPr>
          <p:cNvPr id="2" name="TextBox 1">
            <a:extLst>
              <a:ext uri="{FF2B5EF4-FFF2-40B4-BE49-F238E27FC236}">
                <a16:creationId xmlns:a16="http://schemas.microsoft.com/office/drawing/2014/main" id="{5960F3F1-16AB-6E8A-33E9-C71FA3AC3A9E}"/>
              </a:ext>
            </a:extLst>
          </p:cNvPr>
          <p:cNvSpPr txBox="1"/>
          <p:nvPr/>
        </p:nvSpPr>
        <p:spPr>
          <a:xfrm>
            <a:off x="698439" y="2397948"/>
            <a:ext cx="7747121" cy="236988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Questions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 What </a:t>
            </a:r>
            <a:r>
              <a:rPr lang="en-US" sz="2000" dirty="0">
                <a:solidFill>
                  <a:prstClr val="black"/>
                </a:solidFill>
                <a:latin typeface="Arial" panose="020B0604020202020204" pitchFamily="34" charset="0"/>
                <a:cs typeface="Arial" panose="020B0604020202020204" pitchFamily="34" charset="0"/>
              </a:rPr>
              <a:t>are the outcomes (i.e. wins and loses)</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for visiting teams in </a:t>
            </a:r>
            <a:r>
              <a:rPr lang="en-US" sz="2000" dirty="0">
                <a:solidFill>
                  <a:prstClr val="black"/>
                </a:solidFill>
                <a:latin typeface="Arial" panose="020B0604020202020204" pitchFamily="34" charset="0"/>
                <a:cs typeface="Arial" panose="020B0604020202020204" pitchFamily="34" charset="0"/>
              </a:rPr>
              <a:t>Cup Games following the ban?</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Arial" panose="020B0604020202020204" pitchFamily="34" charset="0"/>
                <a:cs typeface="Arial" panose="020B0604020202020204" pitchFamily="34" charset="0"/>
              </a:rPr>
              <a:t>6</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How may sample size affect the outcome distribution of cup games compared to league games? (Look at the N’s in Table 1)</a:t>
            </a:r>
          </a:p>
        </p:txBody>
      </p:sp>
    </p:spTree>
    <p:extLst>
      <p:ext uri="{BB962C8B-B14F-4D97-AF65-F5344CB8AC3E}">
        <p14:creationId xmlns:p14="http://schemas.microsoft.com/office/powerpoint/2010/main" val="421748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32</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Turn off Filter</a:t>
            </a:r>
          </a:p>
        </p:txBody>
      </p:sp>
      <p:sp>
        <p:nvSpPr>
          <p:cNvPr id="7" name="TextBox 6">
            <a:extLst>
              <a:ext uri="{FF2B5EF4-FFF2-40B4-BE49-F238E27FC236}">
                <a16:creationId xmlns:a16="http://schemas.microsoft.com/office/drawing/2014/main" id="{FA6830C6-EAD4-E75E-0078-8A6D4A0E0E55}"/>
              </a:ext>
            </a:extLst>
          </p:cNvPr>
          <p:cNvSpPr txBox="1"/>
          <p:nvPr/>
        </p:nvSpPr>
        <p:spPr>
          <a:xfrm>
            <a:off x="370904" y="2456527"/>
            <a:ext cx="8402191" cy="2554545"/>
          </a:xfrm>
          <a:prstGeom prst="rect">
            <a:avLst/>
          </a:prstGeom>
          <a:noFill/>
        </p:spPr>
        <p:txBody>
          <a:bodyPr wrap="square" rtlCol="0">
            <a:spAutoFit/>
          </a:bodyPr>
          <a:lstStyle/>
          <a:p>
            <a:pPr algn="ctr"/>
            <a:r>
              <a:rPr lang="en-US" sz="4000">
                <a:latin typeface="Arial" panose="020B0604020202020204" pitchFamily="34" charset="0"/>
                <a:cs typeface="Arial" panose="020B0604020202020204" pitchFamily="34" charset="0"/>
              </a:rPr>
              <a:t>Make sure to turn off the law = 1 filter from both datasets by selecting “All cases” or clicking “Reset” in the “Select Cases…” menu</a:t>
            </a:r>
          </a:p>
        </p:txBody>
      </p:sp>
    </p:spTree>
    <p:extLst>
      <p:ext uri="{BB962C8B-B14F-4D97-AF65-F5344CB8AC3E}">
        <p14:creationId xmlns:p14="http://schemas.microsoft.com/office/powerpoint/2010/main" val="3615865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33</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sp>
        <p:nvSpPr>
          <p:cNvPr id="2" name="TextBox 1">
            <a:extLst>
              <a:ext uri="{FF2B5EF4-FFF2-40B4-BE49-F238E27FC236}">
                <a16:creationId xmlns:a16="http://schemas.microsoft.com/office/drawing/2014/main" id="{313C0BAB-C199-61C5-1D70-D13DCC897D8D}"/>
              </a:ext>
            </a:extLst>
          </p:cNvPr>
          <p:cNvSpPr txBox="1"/>
          <p:nvPr/>
        </p:nvSpPr>
        <p:spPr>
          <a:xfrm>
            <a:off x="429016" y="1996627"/>
            <a:ext cx="8285968" cy="3477875"/>
          </a:xfrm>
          <a:prstGeom prst="rect">
            <a:avLst/>
          </a:prstGeom>
          <a:noFill/>
        </p:spPr>
        <p:txBody>
          <a:bodyPr wrap="square" rtlCol="0">
            <a:spAutoFit/>
          </a:bodyPr>
          <a:lstStyle/>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Now take a look at Table 2. Effects of the Ban on the Probability of Losing as a Visitor</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This analysis uses the “data_1_liga” dataset</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Model 1 utilizes basic OLS linear regression and Model 5 and 6 add controls using dummies for home and visiting team</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Table 2 also reports robust standard errors. The following steps will present how to run a basic OLS linear regression and a more advanced OLS linear regression that includes robust standard errors</a:t>
            </a:r>
          </a:p>
        </p:txBody>
      </p:sp>
    </p:spTree>
    <p:extLst>
      <p:ext uri="{BB962C8B-B14F-4D97-AF65-F5344CB8AC3E}">
        <p14:creationId xmlns:p14="http://schemas.microsoft.com/office/powerpoint/2010/main" val="800012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34</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pic>
        <p:nvPicPr>
          <p:cNvPr id="5" name="Picture 4">
            <a:extLst>
              <a:ext uri="{FF2B5EF4-FFF2-40B4-BE49-F238E27FC236}">
                <a16:creationId xmlns:a16="http://schemas.microsoft.com/office/drawing/2014/main" id="{CA4508D1-57EC-2980-3AC4-5E5E1D709F2C}"/>
              </a:ext>
            </a:extLst>
          </p:cNvPr>
          <p:cNvPicPr>
            <a:picLocks noChangeAspect="1"/>
          </p:cNvPicPr>
          <p:nvPr/>
        </p:nvPicPr>
        <p:blipFill>
          <a:blip r:embed="rId2"/>
          <a:stretch>
            <a:fillRect/>
          </a:stretch>
        </p:blipFill>
        <p:spPr>
          <a:xfrm>
            <a:off x="457199" y="1617747"/>
            <a:ext cx="4291264" cy="4583392"/>
          </a:xfrm>
          <a:prstGeom prst="rect">
            <a:avLst/>
          </a:prstGeom>
        </p:spPr>
      </p:pic>
      <p:sp>
        <p:nvSpPr>
          <p:cNvPr id="6" name="TextBox 5">
            <a:extLst>
              <a:ext uri="{FF2B5EF4-FFF2-40B4-BE49-F238E27FC236}">
                <a16:creationId xmlns:a16="http://schemas.microsoft.com/office/drawing/2014/main" id="{0278A54F-E014-50C3-EA2E-A1B31F4F0321}"/>
              </a:ext>
            </a:extLst>
          </p:cNvPr>
          <p:cNvSpPr txBox="1"/>
          <p:nvPr/>
        </p:nvSpPr>
        <p:spPr>
          <a:xfrm>
            <a:off x="4848725" y="2590959"/>
            <a:ext cx="4118812" cy="2246769"/>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Replicate Model 1</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 Click “Analyze”</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2. Hover over “Regression”</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3. Click “Linear…”</a:t>
            </a:r>
          </a:p>
        </p:txBody>
      </p:sp>
    </p:spTree>
    <p:extLst>
      <p:ext uri="{BB962C8B-B14F-4D97-AF65-F5344CB8AC3E}">
        <p14:creationId xmlns:p14="http://schemas.microsoft.com/office/powerpoint/2010/main" val="1122617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35</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sp>
        <p:nvSpPr>
          <p:cNvPr id="6" name="TextBox 5">
            <a:extLst>
              <a:ext uri="{FF2B5EF4-FFF2-40B4-BE49-F238E27FC236}">
                <a16:creationId xmlns:a16="http://schemas.microsoft.com/office/drawing/2014/main" id="{0278A54F-E014-50C3-EA2E-A1B31F4F0321}"/>
              </a:ext>
            </a:extLst>
          </p:cNvPr>
          <p:cNvSpPr txBox="1"/>
          <p:nvPr/>
        </p:nvSpPr>
        <p:spPr>
          <a:xfrm>
            <a:off x="228599" y="4089662"/>
            <a:ext cx="8686800" cy="2246769"/>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Replicate Model 1</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4. Add “</a:t>
            </a:r>
            <a:r>
              <a:rPr lang="en-US" sz="2000" err="1">
                <a:latin typeface="Arial" panose="020B0604020202020204" pitchFamily="34" charset="0"/>
                <a:cs typeface="Arial" panose="020B0604020202020204" pitchFamily="34" charset="0"/>
              </a:rPr>
              <a:t>visitor_loser</a:t>
            </a:r>
            <a:r>
              <a:rPr lang="en-US" sz="2000">
                <a:latin typeface="Arial" panose="020B0604020202020204" pitchFamily="34" charset="0"/>
                <a:cs typeface="Arial" panose="020B0604020202020204" pitchFamily="34" charset="0"/>
              </a:rPr>
              <a:t>” to the dependent variables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5. Add “law” as the independent variable</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6. Click “Style…”</a:t>
            </a:r>
          </a:p>
        </p:txBody>
      </p:sp>
      <p:pic>
        <p:nvPicPr>
          <p:cNvPr id="8" name="Picture 7">
            <a:extLst>
              <a:ext uri="{FF2B5EF4-FFF2-40B4-BE49-F238E27FC236}">
                <a16:creationId xmlns:a16="http://schemas.microsoft.com/office/drawing/2014/main" id="{2859CBC5-8D83-C685-009F-5122F8712DFC}"/>
              </a:ext>
            </a:extLst>
          </p:cNvPr>
          <p:cNvPicPr>
            <a:picLocks noChangeAspect="1"/>
          </p:cNvPicPr>
          <p:nvPr/>
        </p:nvPicPr>
        <p:blipFill>
          <a:blip r:embed="rId2"/>
          <a:stretch>
            <a:fillRect/>
          </a:stretch>
        </p:blipFill>
        <p:spPr>
          <a:xfrm>
            <a:off x="285749" y="1440827"/>
            <a:ext cx="8572500" cy="2648835"/>
          </a:xfrm>
          <a:prstGeom prst="rect">
            <a:avLst/>
          </a:prstGeom>
        </p:spPr>
      </p:pic>
    </p:spTree>
    <p:extLst>
      <p:ext uri="{BB962C8B-B14F-4D97-AF65-F5344CB8AC3E}">
        <p14:creationId xmlns:p14="http://schemas.microsoft.com/office/powerpoint/2010/main" val="3447888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36</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pic>
        <p:nvPicPr>
          <p:cNvPr id="4" name="Picture 3">
            <a:extLst>
              <a:ext uri="{FF2B5EF4-FFF2-40B4-BE49-F238E27FC236}">
                <a16:creationId xmlns:a16="http://schemas.microsoft.com/office/drawing/2014/main" id="{D34A95FB-F51B-7077-2648-1D1E30DEA466}"/>
              </a:ext>
            </a:extLst>
          </p:cNvPr>
          <p:cNvPicPr>
            <a:picLocks noChangeAspect="1"/>
          </p:cNvPicPr>
          <p:nvPr/>
        </p:nvPicPr>
        <p:blipFill>
          <a:blip r:embed="rId2"/>
          <a:stretch>
            <a:fillRect/>
          </a:stretch>
        </p:blipFill>
        <p:spPr>
          <a:xfrm>
            <a:off x="861697" y="1525673"/>
            <a:ext cx="7420602" cy="3120871"/>
          </a:xfrm>
          <a:prstGeom prst="rect">
            <a:avLst/>
          </a:prstGeom>
        </p:spPr>
      </p:pic>
      <p:sp>
        <p:nvSpPr>
          <p:cNvPr id="5" name="TextBox 4">
            <a:extLst>
              <a:ext uri="{FF2B5EF4-FFF2-40B4-BE49-F238E27FC236}">
                <a16:creationId xmlns:a16="http://schemas.microsoft.com/office/drawing/2014/main" id="{A5840521-355F-DBDA-B216-CE28D93D9C93}"/>
              </a:ext>
            </a:extLst>
          </p:cNvPr>
          <p:cNvSpPr txBox="1"/>
          <p:nvPr/>
        </p:nvSpPr>
        <p:spPr>
          <a:xfrm>
            <a:off x="57146" y="4646544"/>
            <a:ext cx="9029703" cy="163121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Replicate Model 1</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7. Repeat the steps from slides 14 to 16 and click “Continue”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8. Then click “OK” on the “Linear Regression” menu the to produce the results</a:t>
            </a:r>
          </a:p>
        </p:txBody>
      </p:sp>
    </p:spTree>
    <p:extLst>
      <p:ext uri="{BB962C8B-B14F-4D97-AF65-F5344CB8AC3E}">
        <p14:creationId xmlns:p14="http://schemas.microsoft.com/office/powerpoint/2010/main" val="2235511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37</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sp>
        <p:nvSpPr>
          <p:cNvPr id="6" name="TextBox 5">
            <a:extLst>
              <a:ext uri="{FF2B5EF4-FFF2-40B4-BE49-F238E27FC236}">
                <a16:creationId xmlns:a16="http://schemas.microsoft.com/office/drawing/2014/main" id="{0278A54F-E014-50C3-EA2E-A1B31F4F0321}"/>
              </a:ext>
            </a:extLst>
          </p:cNvPr>
          <p:cNvSpPr txBox="1"/>
          <p:nvPr/>
        </p:nvSpPr>
        <p:spPr>
          <a:xfrm>
            <a:off x="228599" y="3936151"/>
            <a:ext cx="8686800" cy="2246769"/>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Replicate Model 1</a:t>
            </a:r>
          </a:p>
          <a:p>
            <a:pPr algn="ct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The output should look identical to the table above</a:t>
            </a:r>
          </a:p>
          <a:p>
            <a:pPr marL="342900" indent="-342900">
              <a:buFont typeface="Wingdings" panose="05000000000000000000" pitchFamily="2" charset="2"/>
              <a:buChar char="§"/>
            </a:pP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Check your results with Model 1 in Table 1 under “(1)”</a:t>
            </a:r>
          </a:p>
          <a:p>
            <a:pPr marL="342900" indent="-342900">
              <a:buFont typeface="Wingdings" panose="05000000000000000000" pitchFamily="2" charset="2"/>
              <a:buChar char="§"/>
            </a:pP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Notice that the standard error is not robust</a:t>
            </a:r>
          </a:p>
        </p:txBody>
      </p:sp>
      <p:pic>
        <p:nvPicPr>
          <p:cNvPr id="5" name="Picture 4">
            <a:extLst>
              <a:ext uri="{FF2B5EF4-FFF2-40B4-BE49-F238E27FC236}">
                <a16:creationId xmlns:a16="http://schemas.microsoft.com/office/drawing/2014/main" id="{ACF67888-6E26-B4C2-C4E3-B90F6449F236}"/>
              </a:ext>
            </a:extLst>
          </p:cNvPr>
          <p:cNvPicPr>
            <a:picLocks noChangeAspect="1"/>
          </p:cNvPicPr>
          <p:nvPr/>
        </p:nvPicPr>
        <p:blipFill>
          <a:blip r:embed="rId2"/>
          <a:stretch>
            <a:fillRect/>
          </a:stretch>
        </p:blipFill>
        <p:spPr>
          <a:xfrm>
            <a:off x="669465" y="1614337"/>
            <a:ext cx="7805067" cy="2029710"/>
          </a:xfrm>
          <a:prstGeom prst="rect">
            <a:avLst/>
          </a:prstGeom>
        </p:spPr>
      </p:pic>
      <p:sp>
        <p:nvSpPr>
          <p:cNvPr id="7" name="Rectangle 6">
            <a:extLst>
              <a:ext uri="{FF2B5EF4-FFF2-40B4-BE49-F238E27FC236}">
                <a16:creationId xmlns:a16="http://schemas.microsoft.com/office/drawing/2014/main" id="{2A7917F4-E20D-3F7B-3E16-8B12CA4312A3}"/>
              </a:ext>
            </a:extLst>
          </p:cNvPr>
          <p:cNvSpPr/>
          <p:nvPr/>
        </p:nvSpPr>
        <p:spPr>
          <a:xfrm>
            <a:off x="1379764" y="2947307"/>
            <a:ext cx="4114800" cy="41637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llout: Line 3">
            <a:extLst>
              <a:ext uri="{FF2B5EF4-FFF2-40B4-BE49-F238E27FC236}">
                <a16:creationId xmlns:a16="http://schemas.microsoft.com/office/drawing/2014/main" id="{242A0624-7282-E4E5-81E5-6D000650226D}"/>
              </a:ext>
            </a:extLst>
          </p:cNvPr>
          <p:cNvSpPr/>
          <p:nvPr/>
        </p:nvSpPr>
        <p:spPr>
          <a:xfrm>
            <a:off x="6647687" y="3808639"/>
            <a:ext cx="2203704" cy="836513"/>
          </a:xfrm>
          <a:prstGeom prst="borderCallout1">
            <a:avLst>
              <a:gd name="adj1" fmla="val -67323"/>
              <a:gd name="adj2" fmla="val 67325"/>
              <a:gd name="adj3" fmla="val 961"/>
              <a:gd name="adj4" fmla="val 6399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7. Is the coefficient of the ban significant?</a:t>
            </a:r>
          </a:p>
        </p:txBody>
      </p:sp>
    </p:spTree>
    <p:extLst>
      <p:ext uri="{BB962C8B-B14F-4D97-AF65-F5344CB8AC3E}">
        <p14:creationId xmlns:p14="http://schemas.microsoft.com/office/powerpoint/2010/main" val="1145401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38</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sp>
        <p:nvSpPr>
          <p:cNvPr id="6" name="TextBox 5">
            <a:extLst>
              <a:ext uri="{FF2B5EF4-FFF2-40B4-BE49-F238E27FC236}">
                <a16:creationId xmlns:a16="http://schemas.microsoft.com/office/drawing/2014/main" id="{0278A54F-E014-50C3-EA2E-A1B31F4F0321}"/>
              </a:ext>
            </a:extLst>
          </p:cNvPr>
          <p:cNvSpPr txBox="1"/>
          <p:nvPr/>
        </p:nvSpPr>
        <p:spPr>
          <a:xfrm>
            <a:off x="4848725" y="2590959"/>
            <a:ext cx="4118812" cy="2862322"/>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Replicate Model 1 with robust standard errors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9. Click “Analyze”</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10. Hover over “General Linear Model”</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11. Click “Univariate”</a:t>
            </a:r>
          </a:p>
        </p:txBody>
      </p:sp>
      <p:pic>
        <p:nvPicPr>
          <p:cNvPr id="4" name="Picture 3">
            <a:extLst>
              <a:ext uri="{FF2B5EF4-FFF2-40B4-BE49-F238E27FC236}">
                <a16:creationId xmlns:a16="http://schemas.microsoft.com/office/drawing/2014/main" id="{075EED91-F999-646A-18C2-D25693886C1E}"/>
              </a:ext>
            </a:extLst>
          </p:cNvPr>
          <p:cNvPicPr>
            <a:picLocks noChangeAspect="1"/>
          </p:cNvPicPr>
          <p:nvPr/>
        </p:nvPicPr>
        <p:blipFill>
          <a:blip r:embed="rId2"/>
          <a:stretch>
            <a:fillRect/>
          </a:stretch>
        </p:blipFill>
        <p:spPr>
          <a:xfrm>
            <a:off x="285032" y="1732989"/>
            <a:ext cx="4286968" cy="4578262"/>
          </a:xfrm>
          <a:prstGeom prst="rect">
            <a:avLst/>
          </a:prstGeom>
        </p:spPr>
      </p:pic>
    </p:spTree>
    <p:extLst>
      <p:ext uri="{BB962C8B-B14F-4D97-AF65-F5344CB8AC3E}">
        <p14:creationId xmlns:p14="http://schemas.microsoft.com/office/powerpoint/2010/main" val="84353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39</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sp>
        <p:nvSpPr>
          <p:cNvPr id="6" name="TextBox 5">
            <a:extLst>
              <a:ext uri="{FF2B5EF4-FFF2-40B4-BE49-F238E27FC236}">
                <a16:creationId xmlns:a16="http://schemas.microsoft.com/office/drawing/2014/main" id="{0278A54F-E014-50C3-EA2E-A1B31F4F0321}"/>
              </a:ext>
            </a:extLst>
          </p:cNvPr>
          <p:cNvSpPr txBox="1"/>
          <p:nvPr/>
        </p:nvSpPr>
        <p:spPr>
          <a:xfrm>
            <a:off x="518432" y="4024625"/>
            <a:ext cx="8107136" cy="2246769"/>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Replicate Model 1 with robust standard errors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12. Add “</a:t>
            </a:r>
            <a:r>
              <a:rPr lang="en-US" sz="2000" err="1">
                <a:latin typeface="Arial" panose="020B0604020202020204" pitchFamily="34" charset="0"/>
                <a:cs typeface="Arial" panose="020B0604020202020204" pitchFamily="34" charset="0"/>
              </a:rPr>
              <a:t>visitor_loser</a:t>
            </a:r>
            <a:r>
              <a:rPr lang="en-US" sz="2000">
                <a:latin typeface="Arial" panose="020B0604020202020204" pitchFamily="34" charset="0"/>
                <a:cs typeface="Arial" panose="020B0604020202020204" pitchFamily="34" charset="0"/>
              </a:rPr>
              <a:t>” as the “Dependent Variable”</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13. Add “law” to the “Covariates”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14. Click “Options…”</a:t>
            </a:r>
          </a:p>
        </p:txBody>
      </p:sp>
      <p:pic>
        <p:nvPicPr>
          <p:cNvPr id="5" name="Picture 4">
            <a:extLst>
              <a:ext uri="{FF2B5EF4-FFF2-40B4-BE49-F238E27FC236}">
                <a16:creationId xmlns:a16="http://schemas.microsoft.com/office/drawing/2014/main" id="{36A4DD84-9249-546C-2DD7-98D75EE2F5BF}"/>
              </a:ext>
            </a:extLst>
          </p:cNvPr>
          <p:cNvPicPr>
            <a:picLocks noChangeAspect="1"/>
          </p:cNvPicPr>
          <p:nvPr/>
        </p:nvPicPr>
        <p:blipFill>
          <a:blip r:embed="rId2"/>
          <a:stretch>
            <a:fillRect/>
          </a:stretch>
        </p:blipFill>
        <p:spPr>
          <a:xfrm>
            <a:off x="349526" y="1492021"/>
            <a:ext cx="8444948" cy="2442797"/>
          </a:xfrm>
          <a:prstGeom prst="rect">
            <a:avLst/>
          </a:prstGeom>
        </p:spPr>
      </p:pic>
    </p:spTree>
    <p:extLst>
      <p:ext uri="{BB962C8B-B14F-4D97-AF65-F5344CB8AC3E}">
        <p14:creationId xmlns:p14="http://schemas.microsoft.com/office/powerpoint/2010/main" val="214154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DF40-098D-1B02-583E-37B069FC5FA1}"/>
              </a:ext>
            </a:extLst>
          </p:cNvPr>
          <p:cNvSpPr>
            <a:spLocks noGrp="1"/>
          </p:cNvSpPr>
          <p:nvPr>
            <p:ph type="title"/>
          </p:nvPr>
        </p:nvSpPr>
        <p:spPr/>
        <p:txBody>
          <a:bodyPr/>
          <a:lstStyle/>
          <a:p>
            <a:r>
              <a:rPr lang="en-US"/>
              <a:t>Retrieving the Datasets</a:t>
            </a:r>
          </a:p>
        </p:txBody>
      </p:sp>
      <p:sp>
        <p:nvSpPr>
          <p:cNvPr id="4" name="Slide Number Placeholder 3">
            <a:extLst>
              <a:ext uri="{FF2B5EF4-FFF2-40B4-BE49-F238E27FC236}">
                <a16:creationId xmlns:a16="http://schemas.microsoft.com/office/drawing/2014/main" id="{70D4F5E8-B387-993C-07A5-0403EBB36447}"/>
              </a:ext>
            </a:extLst>
          </p:cNvPr>
          <p:cNvSpPr>
            <a:spLocks noGrp="1"/>
          </p:cNvSpPr>
          <p:nvPr>
            <p:ph type="sldNum" sz="quarter" idx="12"/>
          </p:nvPr>
        </p:nvSpPr>
        <p:spPr/>
        <p:txBody>
          <a:bodyPr/>
          <a:lstStyle/>
          <a:p>
            <a:fld id="{1AD69C19-48F0-3644-AE72-F38508D49EE5}" type="slidenum">
              <a:rPr lang="en-US" smtClean="0"/>
              <a:t>4</a:t>
            </a:fld>
            <a:endParaRPr lang="en-US"/>
          </a:p>
        </p:txBody>
      </p:sp>
      <p:sp>
        <p:nvSpPr>
          <p:cNvPr id="10" name="TextBox 9">
            <a:extLst>
              <a:ext uri="{FF2B5EF4-FFF2-40B4-BE49-F238E27FC236}">
                <a16:creationId xmlns:a16="http://schemas.microsoft.com/office/drawing/2014/main" id="{983682B6-3E94-5880-8051-81F236C975D6}"/>
              </a:ext>
            </a:extLst>
          </p:cNvPr>
          <p:cNvSpPr txBox="1"/>
          <p:nvPr/>
        </p:nvSpPr>
        <p:spPr>
          <a:xfrm>
            <a:off x="388018" y="1612958"/>
            <a:ext cx="8367963" cy="4524315"/>
          </a:xfrm>
          <a:prstGeom prst="rect">
            <a:avLst/>
          </a:prstGeom>
          <a:noFill/>
        </p:spPr>
        <p:txBody>
          <a:bodyPr wrap="square">
            <a:spAutoFit/>
          </a:bodyPr>
          <a:lstStyle/>
          <a:p>
            <a:pPr algn="l" rtl="0" fontAlgn="base"/>
            <a:r>
              <a:rPr lang="en-US" sz="2400" b="1" i="0" u="sng">
                <a:effectLst/>
                <a:latin typeface="Arial" panose="020B0604020202020204" pitchFamily="34" charset="0"/>
                <a:cs typeface="Arial" panose="020B0604020202020204" pitchFamily="34" charset="0"/>
              </a:rPr>
              <a:t>Moral Support and Performance </a:t>
            </a:r>
          </a:p>
          <a:p>
            <a:pPr algn="l" rtl="0" fontAlgn="base"/>
            <a:r>
              <a:rPr lang="en-US" sz="2400" b="1" i="0">
                <a:solidFill>
                  <a:srgbClr val="000000"/>
                </a:solidFill>
                <a:effectLst/>
                <a:latin typeface="Arial" panose="020B0604020202020204" pitchFamily="34" charset="0"/>
                <a:cs typeface="Arial" panose="020B0604020202020204" pitchFamily="34" charset="0"/>
              </a:rPr>
              <a:t>Author</a:t>
            </a:r>
            <a:r>
              <a:rPr lang="en-US" sz="2400" b="0" i="0">
                <a:solidFill>
                  <a:srgbClr val="000000"/>
                </a:solidFill>
                <a:effectLst/>
                <a:latin typeface="Arial" panose="020B0604020202020204" pitchFamily="34" charset="0"/>
                <a:cs typeface="Arial" panose="020B0604020202020204" pitchFamily="34" charset="0"/>
              </a:rPr>
              <a:t>: Colella</a:t>
            </a:r>
          </a:p>
          <a:p>
            <a:pPr algn="l" rtl="0" fontAlgn="base"/>
            <a:r>
              <a:rPr lang="en-US" sz="2400" b="1" i="0">
                <a:solidFill>
                  <a:srgbClr val="000000"/>
                </a:solidFill>
                <a:effectLst/>
                <a:latin typeface="Arial" panose="020B0604020202020204" pitchFamily="34" charset="0"/>
                <a:cs typeface="Arial" panose="020B0604020202020204" pitchFamily="34" charset="0"/>
              </a:rPr>
              <a:t>Paper</a:t>
            </a:r>
            <a:r>
              <a:rPr lang="en-US" sz="2400" b="0" i="0">
                <a:solidFill>
                  <a:srgbClr val="000000"/>
                </a:solidFill>
                <a:effectLst/>
                <a:latin typeface="Arial" panose="020B0604020202020204" pitchFamily="34" charset="0"/>
                <a:cs typeface="Arial" panose="020B0604020202020204" pitchFamily="34" charset="0"/>
              </a:rPr>
              <a:t>: “</a:t>
            </a:r>
            <a:r>
              <a:rPr lang="en-US" sz="2400" b="0" i="0" u="sng" strike="noStrike">
                <a:solidFill>
                  <a:srgbClr val="467886"/>
                </a:solidFill>
                <a:effectLst/>
                <a:latin typeface="Arial" panose="020B0604020202020204" pitchFamily="34" charset="0"/>
                <a:cs typeface="Arial" panose="020B0604020202020204" pitchFamily="34" charset="0"/>
                <a:hlinkClick r:id="rId2"/>
              </a:rPr>
              <a:t>Moral Support and Performance</a:t>
            </a:r>
            <a:r>
              <a:rPr lang="en-US" sz="2400" b="0" i="0">
                <a:solidFill>
                  <a:srgbClr val="000000"/>
                </a:solidFill>
                <a:effectLst/>
                <a:latin typeface="Arial" panose="020B0604020202020204" pitchFamily="34" charset="0"/>
                <a:cs typeface="Arial" panose="020B0604020202020204" pitchFamily="34" charset="0"/>
              </a:rPr>
              <a:t>”</a:t>
            </a:r>
          </a:p>
          <a:p>
            <a:pPr algn="l" rtl="0" fontAlgn="base"/>
            <a:r>
              <a:rPr lang="en-US" sz="2400" b="1" i="0">
                <a:solidFill>
                  <a:srgbClr val="000000"/>
                </a:solidFill>
                <a:effectLst/>
                <a:latin typeface="Arial" panose="020B0604020202020204" pitchFamily="34" charset="0"/>
                <a:cs typeface="Arial" panose="020B0604020202020204" pitchFamily="34" charset="0"/>
              </a:rPr>
              <a:t>Pages</a:t>
            </a:r>
            <a:r>
              <a:rPr lang="en-US" sz="2400" b="0" i="0">
                <a:solidFill>
                  <a:srgbClr val="000000"/>
                </a:solidFill>
                <a:effectLst/>
                <a:latin typeface="Arial" panose="020B0604020202020204" pitchFamily="34" charset="0"/>
                <a:cs typeface="Arial" panose="020B0604020202020204" pitchFamily="34" charset="0"/>
              </a:rPr>
              <a:t>: 15</a:t>
            </a:r>
          </a:p>
          <a:p>
            <a:pPr algn="l" rtl="0" fontAlgn="base"/>
            <a:r>
              <a:rPr lang="en-US" sz="2400" b="0" i="0">
                <a:solidFill>
                  <a:srgbClr val="000000"/>
                </a:solidFill>
                <a:effectLst/>
                <a:latin typeface="Arial" panose="020B0604020202020204" pitchFamily="34" charset="0"/>
                <a:cs typeface="Arial" panose="020B0604020202020204" pitchFamily="34" charset="0"/>
              </a:rPr>
              <a:t>Click on the paper link above  </a:t>
            </a:r>
          </a:p>
          <a:p>
            <a:pPr algn="l" rtl="0" fontAlgn="base"/>
            <a:r>
              <a:rPr lang="en-US" sz="2400">
                <a:solidFill>
                  <a:srgbClr val="000000"/>
                </a:solidFill>
                <a:latin typeface="Arial" panose="020B0604020202020204" pitchFamily="34" charset="0"/>
                <a:cs typeface="Arial" panose="020B0604020202020204" pitchFamily="34" charset="0"/>
              </a:rPr>
              <a:t>1.</a:t>
            </a:r>
            <a:r>
              <a:rPr lang="en-US" sz="2400" b="0" i="0">
                <a:solidFill>
                  <a:srgbClr val="000000"/>
                </a:solidFill>
                <a:effectLst/>
                <a:latin typeface="Arial" panose="020B0604020202020204" pitchFamily="34" charset="0"/>
                <a:cs typeface="Arial" panose="020B0604020202020204" pitchFamily="34" charset="0"/>
              </a:rPr>
              <a:t> Click on the link https://doi.org/10.1287/mnsc.2021.02906 in the “Supplemental material” section on the bottom of the title page</a:t>
            </a:r>
          </a:p>
          <a:p>
            <a:pPr algn="l" rtl="0" fontAlgn="base"/>
            <a:r>
              <a:rPr lang="en-US" sz="2400">
                <a:solidFill>
                  <a:srgbClr val="000000"/>
                </a:solidFill>
                <a:latin typeface="Arial" panose="020B0604020202020204" pitchFamily="34" charset="0"/>
                <a:cs typeface="Arial" panose="020B0604020202020204" pitchFamily="34" charset="0"/>
              </a:rPr>
              <a:t>2.</a:t>
            </a:r>
            <a:r>
              <a:rPr lang="en-US" sz="2400" b="0" i="0">
                <a:solidFill>
                  <a:srgbClr val="000000"/>
                </a:solidFill>
                <a:effectLst/>
                <a:latin typeface="Arial" panose="020B0604020202020204" pitchFamily="34" charset="0"/>
                <a:cs typeface="Arial" panose="020B0604020202020204" pitchFamily="34" charset="0"/>
              </a:rPr>
              <a:t> Click “Supplemental materials” on the right</a:t>
            </a:r>
          </a:p>
          <a:p>
            <a:pPr algn="l" rtl="0" fontAlgn="base"/>
            <a:r>
              <a:rPr lang="en-US" sz="2400">
                <a:solidFill>
                  <a:srgbClr val="000000"/>
                </a:solidFill>
                <a:latin typeface="Arial" panose="020B0604020202020204" pitchFamily="34" charset="0"/>
                <a:cs typeface="Arial" panose="020B0604020202020204" pitchFamily="34" charset="0"/>
              </a:rPr>
              <a:t>3. </a:t>
            </a:r>
            <a:r>
              <a:rPr lang="en-US" sz="2400" b="0" i="0">
                <a:solidFill>
                  <a:srgbClr val="000000"/>
                </a:solidFill>
                <a:effectLst/>
                <a:latin typeface="Arial" panose="020B0604020202020204" pitchFamily="34" charset="0"/>
                <a:cs typeface="Arial" panose="020B0604020202020204" pitchFamily="34" charset="0"/>
              </a:rPr>
              <a:t>Click “HERE”</a:t>
            </a:r>
          </a:p>
          <a:p>
            <a:pPr algn="l" rtl="0" fontAlgn="base"/>
            <a:r>
              <a:rPr lang="en-US" sz="2400" b="0" i="0">
                <a:solidFill>
                  <a:srgbClr val="000000"/>
                </a:solidFill>
                <a:effectLst/>
                <a:latin typeface="Arial" panose="020B0604020202020204" pitchFamily="34" charset="0"/>
                <a:cs typeface="Arial" panose="020B0604020202020204" pitchFamily="34" charset="0"/>
              </a:rPr>
              <a:t>4. Fill out and submit the form</a:t>
            </a:r>
          </a:p>
          <a:p>
            <a:pPr algn="l" rtl="0" fontAlgn="base"/>
            <a:r>
              <a:rPr lang="en-US" sz="2400">
                <a:solidFill>
                  <a:srgbClr val="000000"/>
                </a:solidFill>
                <a:latin typeface="Arial" panose="020B0604020202020204" pitchFamily="34" charset="0"/>
                <a:cs typeface="Arial" panose="020B0604020202020204" pitchFamily="34" charset="0"/>
              </a:rPr>
              <a:t>5. </a:t>
            </a:r>
            <a:r>
              <a:rPr lang="en-US" sz="2400" b="0" i="0">
                <a:solidFill>
                  <a:srgbClr val="000000"/>
                </a:solidFill>
                <a:effectLst/>
                <a:latin typeface="Arial" panose="020B0604020202020204" pitchFamily="34" charset="0"/>
                <a:cs typeface="Arial" panose="020B0604020202020204" pitchFamily="34" charset="0"/>
              </a:rPr>
              <a:t>The </a:t>
            </a:r>
            <a:r>
              <a:rPr lang="en-US" sz="2400">
                <a:solidFill>
                  <a:srgbClr val="000000"/>
                </a:solidFill>
                <a:latin typeface="Arial" panose="020B0604020202020204" pitchFamily="34" charset="0"/>
                <a:cs typeface="Arial" panose="020B0604020202020204" pitchFamily="34" charset="0"/>
              </a:rPr>
              <a:t>ZIP</a:t>
            </a:r>
            <a:r>
              <a:rPr lang="en-US" sz="2400" b="0" i="0">
                <a:solidFill>
                  <a:srgbClr val="000000"/>
                </a:solidFill>
                <a:effectLst/>
                <a:latin typeface="Arial" panose="020B0604020202020204" pitchFamily="34" charset="0"/>
                <a:cs typeface="Arial" panose="020B0604020202020204" pitchFamily="34" charset="0"/>
              </a:rPr>
              <a:t> file will download automatically </a:t>
            </a:r>
          </a:p>
        </p:txBody>
      </p:sp>
    </p:spTree>
    <p:extLst>
      <p:ext uri="{BB962C8B-B14F-4D97-AF65-F5344CB8AC3E}">
        <p14:creationId xmlns:p14="http://schemas.microsoft.com/office/powerpoint/2010/main" val="3035376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40</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pic>
        <p:nvPicPr>
          <p:cNvPr id="4" name="Picture 3">
            <a:extLst>
              <a:ext uri="{FF2B5EF4-FFF2-40B4-BE49-F238E27FC236}">
                <a16:creationId xmlns:a16="http://schemas.microsoft.com/office/drawing/2014/main" id="{A8CFE935-1D8E-7EA7-86F6-A24516EF84AE}"/>
              </a:ext>
            </a:extLst>
          </p:cNvPr>
          <p:cNvPicPr>
            <a:picLocks noChangeAspect="1"/>
          </p:cNvPicPr>
          <p:nvPr/>
        </p:nvPicPr>
        <p:blipFill>
          <a:blip r:embed="rId2"/>
          <a:stretch>
            <a:fillRect/>
          </a:stretch>
        </p:blipFill>
        <p:spPr>
          <a:xfrm>
            <a:off x="808844" y="1587085"/>
            <a:ext cx="3763156" cy="4624100"/>
          </a:xfrm>
          <a:prstGeom prst="rect">
            <a:avLst/>
          </a:prstGeom>
        </p:spPr>
      </p:pic>
      <p:sp>
        <p:nvSpPr>
          <p:cNvPr id="7" name="TextBox 6">
            <a:extLst>
              <a:ext uri="{FF2B5EF4-FFF2-40B4-BE49-F238E27FC236}">
                <a16:creationId xmlns:a16="http://schemas.microsoft.com/office/drawing/2014/main" id="{AFB146F4-DB15-31D3-5BD5-2131BE5EB6A0}"/>
              </a:ext>
            </a:extLst>
          </p:cNvPr>
          <p:cNvSpPr txBox="1"/>
          <p:nvPr/>
        </p:nvSpPr>
        <p:spPr>
          <a:xfrm>
            <a:off x="4709932" y="1698532"/>
            <a:ext cx="4118812" cy="4401205"/>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Replicate Model 1 with robust standard errors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15. Select “Parameter estimates”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16. Select “Parameter estimates with robust standard errors”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17. Click “Continue”</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18. Then click “OK” on the “Univariate” menu to produce the results</a:t>
            </a:r>
          </a:p>
          <a:p>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0194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41</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pic>
        <p:nvPicPr>
          <p:cNvPr id="4" name="Picture 3">
            <a:extLst>
              <a:ext uri="{FF2B5EF4-FFF2-40B4-BE49-F238E27FC236}">
                <a16:creationId xmlns:a16="http://schemas.microsoft.com/office/drawing/2014/main" id="{13173472-9FB3-6D0E-4ABE-DA80C7B16264}"/>
              </a:ext>
            </a:extLst>
          </p:cNvPr>
          <p:cNvPicPr>
            <a:picLocks noChangeAspect="1"/>
          </p:cNvPicPr>
          <p:nvPr/>
        </p:nvPicPr>
        <p:blipFill>
          <a:blip r:embed="rId2"/>
          <a:stretch>
            <a:fillRect/>
          </a:stretch>
        </p:blipFill>
        <p:spPr>
          <a:xfrm>
            <a:off x="438954" y="1526877"/>
            <a:ext cx="8266091" cy="2104521"/>
          </a:xfrm>
          <a:prstGeom prst="rect">
            <a:avLst/>
          </a:prstGeom>
        </p:spPr>
      </p:pic>
      <p:sp>
        <p:nvSpPr>
          <p:cNvPr id="7" name="TextBox 6">
            <a:extLst>
              <a:ext uri="{FF2B5EF4-FFF2-40B4-BE49-F238E27FC236}">
                <a16:creationId xmlns:a16="http://schemas.microsoft.com/office/drawing/2014/main" id="{EE487838-D52C-B3AD-D496-AF4C94B5C056}"/>
              </a:ext>
            </a:extLst>
          </p:cNvPr>
          <p:cNvSpPr txBox="1"/>
          <p:nvPr/>
        </p:nvSpPr>
        <p:spPr>
          <a:xfrm>
            <a:off x="228599" y="3781731"/>
            <a:ext cx="8686800" cy="2246769"/>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Replicate Model 1 with robust standard errors</a:t>
            </a:r>
          </a:p>
          <a:p>
            <a:pPr algn="ct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The output should now include robust standard errors</a:t>
            </a:r>
          </a:p>
          <a:p>
            <a:pPr marL="342900" indent="-342900">
              <a:buFont typeface="Wingdings" panose="05000000000000000000" pitchFamily="2" charset="2"/>
              <a:buChar char="§"/>
            </a:pP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Notice that this method also produces the previous basic model</a:t>
            </a:r>
          </a:p>
          <a:p>
            <a:pPr marL="342900" indent="-342900">
              <a:buFont typeface="Wingdings" panose="05000000000000000000" pitchFamily="2" charset="2"/>
              <a:buChar char="§"/>
            </a:pP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Check your results with Model 1 in Table 2 under “(1)”</a:t>
            </a:r>
          </a:p>
        </p:txBody>
      </p:sp>
      <p:sp>
        <p:nvSpPr>
          <p:cNvPr id="2" name="Rectangle 1">
            <a:extLst>
              <a:ext uri="{FF2B5EF4-FFF2-40B4-BE49-F238E27FC236}">
                <a16:creationId xmlns:a16="http://schemas.microsoft.com/office/drawing/2014/main" id="{C34D1E4C-8418-A133-6683-CE8779BB42BB}"/>
              </a:ext>
            </a:extLst>
          </p:cNvPr>
          <p:cNvSpPr/>
          <p:nvPr/>
        </p:nvSpPr>
        <p:spPr>
          <a:xfrm>
            <a:off x="2632492" y="2185416"/>
            <a:ext cx="1445732" cy="113820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725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42</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sp>
        <p:nvSpPr>
          <p:cNvPr id="2" name="TextBox 1">
            <a:extLst>
              <a:ext uri="{FF2B5EF4-FFF2-40B4-BE49-F238E27FC236}">
                <a16:creationId xmlns:a16="http://schemas.microsoft.com/office/drawing/2014/main" id="{A57CBBF6-1F6C-DEF1-259C-106F911E7AB5}"/>
              </a:ext>
            </a:extLst>
          </p:cNvPr>
          <p:cNvSpPr txBox="1"/>
          <p:nvPr/>
        </p:nvSpPr>
        <p:spPr>
          <a:xfrm>
            <a:off x="122033" y="4017190"/>
            <a:ext cx="8899932" cy="2246769"/>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Replicate Model 5 with robust standard errors and a control for home team</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19. Repeat the steps from slide 38 to open the “Univariate” menu</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20. Add “Club_ID_t1” to the “Fixed Factors”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21. Click “Model…”</a:t>
            </a:r>
          </a:p>
        </p:txBody>
      </p:sp>
      <p:sp>
        <p:nvSpPr>
          <p:cNvPr id="8" name="Rectangle 7">
            <a:extLst>
              <a:ext uri="{FF2B5EF4-FFF2-40B4-BE49-F238E27FC236}">
                <a16:creationId xmlns:a16="http://schemas.microsoft.com/office/drawing/2014/main" id="{6736848D-CFB5-7CD9-C443-0DE7B431A240}"/>
              </a:ext>
            </a:extLst>
          </p:cNvPr>
          <p:cNvSpPr/>
          <p:nvPr/>
        </p:nvSpPr>
        <p:spPr>
          <a:xfrm flipV="1">
            <a:off x="8205106" y="1885950"/>
            <a:ext cx="620485" cy="16328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86BE9B8-6DF1-4E04-A913-1FC014891C38}"/>
              </a:ext>
            </a:extLst>
          </p:cNvPr>
          <p:cNvPicPr>
            <a:picLocks noChangeAspect="1"/>
          </p:cNvPicPr>
          <p:nvPr/>
        </p:nvPicPr>
        <p:blipFill>
          <a:blip r:embed="rId3"/>
          <a:stretch>
            <a:fillRect/>
          </a:stretch>
        </p:blipFill>
        <p:spPr>
          <a:xfrm>
            <a:off x="279476" y="1534312"/>
            <a:ext cx="8585045" cy="2467335"/>
          </a:xfrm>
          <a:prstGeom prst="rect">
            <a:avLst/>
          </a:prstGeom>
        </p:spPr>
      </p:pic>
    </p:spTree>
    <p:extLst>
      <p:ext uri="{BB962C8B-B14F-4D97-AF65-F5344CB8AC3E}">
        <p14:creationId xmlns:p14="http://schemas.microsoft.com/office/powerpoint/2010/main" val="609170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43</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sp>
        <p:nvSpPr>
          <p:cNvPr id="7" name="TextBox 6">
            <a:extLst>
              <a:ext uri="{FF2B5EF4-FFF2-40B4-BE49-F238E27FC236}">
                <a16:creationId xmlns:a16="http://schemas.microsoft.com/office/drawing/2014/main" id="{AFB146F4-DB15-31D3-5BD5-2131BE5EB6A0}"/>
              </a:ext>
            </a:extLst>
          </p:cNvPr>
          <p:cNvSpPr txBox="1"/>
          <p:nvPr/>
        </p:nvSpPr>
        <p:spPr>
          <a:xfrm>
            <a:off x="4126943" y="1478016"/>
            <a:ext cx="5106864" cy="4524315"/>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Replicate Model 5 with robust standard errors and a control for home team</a:t>
            </a:r>
          </a:p>
          <a:p>
            <a:pPr algn="ct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22. Select “Build custom terms”</a:t>
            </a:r>
          </a:p>
          <a:p>
            <a:pPr algn="ct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23. Click and drag both variables to the right box</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24. Click “law” on the left box then click the down arrow to add it to “Build Term”</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25. Click “By *” then add “Club_ID_t1” to the “Build Term” like step 24</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26. Click “Continue”</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27. Click “OK” to run the analysis</a:t>
            </a:r>
          </a:p>
        </p:txBody>
      </p:sp>
      <p:pic>
        <p:nvPicPr>
          <p:cNvPr id="8" name="Picture 7">
            <a:extLst>
              <a:ext uri="{FF2B5EF4-FFF2-40B4-BE49-F238E27FC236}">
                <a16:creationId xmlns:a16="http://schemas.microsoft.com/office/drawing/2014/main" id="{95372D40-F0AA-37BA-3464-CFAB2A357C22}"/>
              </a:ext>
            </a:extLst>
          </p:cNvPr>
          <p:cNvPicPr>
            <a:picLocks noChangeAspect="1"/>
          </p:cNvPicPr>
          <p:nvPr/>
        </p:nvPicPr>
        <p:blipFill>
          <a:blip r:embed="rId2"/>
          <a:stretch>
            <a:fillRect/>
          </a:stretch>
        </p:blipFill>
        <p:spPr>
          <a:xfrm>
            <a:off x="0" y="2005158"/>
            <a:ext cx="4193137" cy="3374826"/>
          </a:xfrm>
          <a:prstGeom prst="rect">
            <a:avLst/>
          </a:prstGeom>
        </p:spPr>
      </p:pic>
      <p:sp>
        <p:nvSpPr>
          <p:cNvPr id="2" name="Rectangle 1">
            <a:extLst>
              <a:ext uri="{FF2B5EF4-FFF2-40B4-BE49-F238E27FC236}">
                <a16:creationId xmlns:a16="http://schemas.microsoft.com/office/drawing/2014/main" id="{418EC5D6-5354-D41F-F68F-30BB32E6D8FA}"/>
              </a:ext>
            </a:extLst>
          </p:cNvPr>
          <p:cNvSpPr/>
          <p:nvPr/>
        </p:nvSpPr>
        <p:spPr>
          <a:xfrm>
            <a:off x="64008" y="4553712"/>
            <a:ext cx="704088" cy="30175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339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44</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pic>
        <p:nvPicPr>
          <p:cNvPr id="4" name="Picture 3">
            <a:extLst>
              <a:ext uri="{FF2B5EF4-FFF2-40B4-BE49-F238E27FC236}">
                <a16:creationId xmlns:a16="http://schemas.microsoft.com/office/drawing/2014/main" id="{27A96B0B-6C34-6CBF-54DF-E0132EE57D10}"/>
              </a:ext>
            </a:extLst>
          </p:cNvPr>
          <p:cNvPicPr>
            <a:picLocks noChangeAspect="1"/>
          </p:cNvPicPr>
          <p:nvPr/>
        </p:nvPicPr>
        <p:blipFill>
          <a:blip r:embed="rId2"/>
          <a:stretch>
            <a:fillRect/>
          </a:stretch>
        </p:blipFill>
        <p:spPr>
          <a:xfrm>
            <a:off x="488368" y="1554273"/>
            <a:ext cx="8167263" cy="1703276"/>
          </a:xfrm>
          <a:prstGeom prst="rect">
            <a:avLst/>
          </a:prstGeom>
        </p:spPr>
      </p:pic>
      <p:sp>
        <p:nvSpPr>
          <p:cNvPr id="6" name="TextBox 5">
            <a:extLst>
              <a:ext uri="{FF2B5EF4-FFF2-40B4-BE49-F238E27FC236}">
                <a16:creationId xmlns:a16="http://schemas.microsoft.com/office/drawing/2014/main" id="{74F70981-583F-7AAE-EACF-6B13BA95491D}"/>
              </a:ext>
            </a:extLst>
          </p:cNvPr>
          <p:cNvSpPr txBox="1"/>
          <p:nvPr/>
        </p:nvSpPr>
        <p:spPr>
          <a:xfrm>
            <a:off x="114298" y="3748695"/>
            <a:ext cx="8915401" cy="2246769"/>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Replicate Model 5 with robust standard errors and a control for home team</a:t>
            </a:r>
          </a:p>
          <a:p>
            <a:pPr algn="ct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The output should have an identical coefficient for law as the paper</a:t>
            </a:r>
          </a:p>
          <a:p>
            <a:pPr marL="342900" indent="-342900">
              <a:buFont typeface="Wingdings" panose="05000000000000000000" pitchFamily="2" charset="2"/>
              <a:buChar char="§"/>
            </a:pP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Note that the computed standard errors may not always match the paper</a:t>
            </a:r>
          </a:p>
          <a:p>
            <a:pPr marL="342900" indent="-342900">
              <a:buFont typeface="Wingdings" panose="05000000000000000000" pitchFamily="2" charset="2"/>
              <a:buChar char="§"/>
            </a:pP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Check your results with Model 5 in Table 2 under “(5)”</a:t>
            </a:r>
          </a:p>
        </p:txBody>
      </p:sp>
    </p:spTree>
    <p:extLst>
      <p:ext uri="{BB962C8B-B14F-4D97-AF65-F5344CB8AC3E}">
        <p14:creationId xmlns:p14="http://schemas.microsoft.com/office/powerpoint/2010/main" val="78875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45</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sp>
        <p:nvSpPr>
          <p:cNvPr id="7" name="TextBox 6">
            <a:extLst>
              <a:ext uri="{FF2B5EF4-FFF2-40B4-BE49-F238E27FC236}">
                <a16:creationId xmlns:a16="http://schemas.microsoft.com/office/drawing/2014/main" id="{AFB146F4-DB15-31D3-5BD5-2131BE5EB6A0}"/>
              </a:ext>
            </a:extLst>
          </p:cNvPr>
          <p:cNvSpPr txBox="1"/>
          <p:nvPr/>
        </p:nvSpPr>
        <p:spPr>
          <a:xfrm>
            <a:off x="4927252" y="2558671"/>
            <a:ext cx="4216748" cy="2246769"/>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Replicate Model 6 with robust standard errors and a control for Visiting team</a:t>
            </a:r>
          </a:p>
          <a:p>
            <a:pPr algn="ct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28. Repeat the steps on slides 42 and 43 but replace “Club_ID_t1” with “Club_ID_t2” </a:t>
            </a:r>
          </a:p>
        </p:txBody>
      </p:sp>
      <p:pic>
        <p:nvPicPr>
          <p:cNvPr id="4" name="Picture 3">
            <a:extLst>
              <a:ext uri="{FF2B5EF4-FFF2-40B4-BE49-F238E27FC236}">
                <a16:creationId xmlns:a16="http://schemas.microsoft.com/office/drawing/2014/main" id="{C807E433-BF35-5A23-645F-8ABF238C6D45}"/>
              </a:ext>
            </a:extLst>
          </p:cNvPr>
          <p:cNvPicPr>
            <a:picLocks noChangeAspect="1"/>
          </p:cNvPicPr>
          <p:nvPr/>
        </p:nvPicPr>
        <p:blipFill>
          <a:blip r:embed="rId2"/>
          <a:stretch>
            <a:fillRect/>
          </a:stretch>
        </p:blipFill>
        <p:spPr>
          <a:xfrm>
            <a:off x="38629" y="1946307"/>
            <a:ext cx="4888623" cy="3905656"/>
          </a:xfrm>
          <a:prstGeom prst="rect">
            <a:avLst/>
          </a:prstGeom>
        </p:spPr>
      </p:pic>
    </p:spTree>
    <p:extLst>
      <p:ext uri="{BB962C8B-B14F-4D97-AF65-F5344CB8AC3E}">
        <p14:creationId xmlns:p14="http://schemas.microsoft.com/office/powerpoint/2010/main" val="2371466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46</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2: OLS Estimation</a:t>
            </a:r>
          </a:p>
        </p:txBody>
      </p:sp>
      <p:pic>
        <p:nvPicPr>
          <p:cNvPr id="5" name="Picture 4">
            <a:extLst>
              <a:ext uri="{FF2B5EF4-FFF2-40B4-BE49-F238E27FC236}">
                <a16:creationId xmlns:a16="http://schemas.microsoft.com/office/drawing/2014/main" id="{08C9B0DC-A347-A7CE-82DD-D17FF0ED1A79}"/>
              </a:ext>
            </a:extLst>
          </p:cNvPr>
          <p:cNvPicPr>
            <a:picLocks noChangeAspect="1"/>
          </p:cNvPicPr>
          <p:nvPr/>
        </p:nvPicPr>
        <p:blipFill>
          <a:blip r:embed="rId2"/>
          <a:stretch>
            <a:fillRect/>
          </a:stretch>
        </p:blipFill>
        <p:spPr>
          <a:xfrm>
            <a:off x="403260" y="2135703"/>
            <a:ext cx="8337475" cy="1649896"/>
          </a:xfrm>
          <a:prstGeom prst="rect">
            <a:avLst/>
          </a:prstGeom>
        </p:spPr>
      </p:pic>
      <p:sp>
        <p:nvSpPr>
          <p:cNvPr id="6" name="TextBox 5">
            <a:extLst>
              <a:ext uri="{FF2B5EF4-FFF2-40B4-BE49-F238E27FC236}">
                <a16:creationId xmlns:a16="http://schemas.microsoft.com/office/drawing/2014/main" id="{203F4A0F-7AD5-2C0F-EE04-783943A0AE4E}"/>
              </a:ext>
            </a:extLst>
          </p:cNvPr>
          <p:cNvSpPr txBox="1"/>
          <p:nvPr/>
        </p:nvSpPr>
        <p:spPr>
          <a:xfrm>
            <a:off x="114298" y="4142197"/>
            <a:ext cx="8915401" cy="1631216"/>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Replicate Model 6 with robust standard errors and a control for home team</a:t>
            </a:r>
          </a:p>
          <a:p>
            <a:pPr algn="ct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The output should have an identical coefficient for law as the paper</a:t>
            </a:r>
          </a:p>
          <a:p>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Check your results with Model 6 in Table 2 under “(6)”</a:t>
            </a:r>
          </a:p>
        </p:txBody>
      </p:sp>
    </p:spTree>
    <p:extLst>
      <p:ext uri="{BB962C8B-B14F-4D97-AF65-F5344CB8AC3E}">
        <p14:creationId xmlns:p14="http://schemas.microsoft.com/office/powerpoint/2010/main" val="1372052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47</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4: OLS Estimation</a:t>
            </a:r>
          </a:p>
        </p:txBody>
      </p:sp>
      <p:sp>
        <p:nvSpPr>
          <p:cNvPr id="4" name="TextBox 3">
            <a:extLst>
              <a:ext uri="{FF2B5EF4-FFF2-40B4-BE49-F238E27FC236}">
                <a16:creationId xmlns:a16="http://schemas.microsoft.com/office/drawing/2014/main" id="{F9BEEF9D-E0C1-76A9-2B47-47FA7023D9DB}"/>
              </a:ext>
            </a:extLst>
          </p:cNvPr>
          <p:cNvSpPr txBox="1"/>
          <p:nvPr/>
        </p:nvSpPr>
        <p:spPr>
          <a:xfrm>
            <a:off x="339199" y="2021652"/>
            <a:ext cx="8465602" cy="4093428"/>
          </a:xfrm>
          <a:prstGeom prst="rect">
            <a:avLst/>
          </a:prstGeom>
          <a:noFill/>
        </p:spPr>
        <p:txBody>
          <a:bodyPr wrap="square" rtlCol="0">
            <a:spAutoFit/>
          </a:bodyPr>
          <a:lstStyle/>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Now take a look at Table 4. </a:t>
            </a:r>
            <a:r>
              <a:rPr lang="en-US" sz="2000" dirty="0"/>
              <a:t>Counterfactual Test: Main Regression Specifications with Cup Games</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b="1" dirty="0">
                <a:latin typeface="Arial" panose="020B0604020202020204" pitchFamily="34" charset="0"/>
                <a:cs typeface="Arial" panose="020B0604020202020204" pitchFamily="34" charset="0"/>
              </a:rPr>
              <a:t>You will use the “data_2_copa” dataset for this table</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b="1" dirty="0">
                <a:latin typeface="Arial" panose="020B0604020202020204" pitchFamily="34" charset="0"/>
                <a:cs typeface="Arial" panose="020B0604020202020204" pitchFamily="34" charset="0"/>
              </a:rPr>
              <a:t>The dataset is the only difference for this analysis</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You will be replicating </a:t>
            </a:r>
            <a:r>
              <a:rPr lang="en-US" sz="2000" b="1" dirty="0">
                <a:latin typeface="Arial" panose="020B0604020202020204" pitchFamily="34" charset="0"/>
                <a:cs typeface="Arial" panose="020B0604020202020204" pitchFamily="34" charset="0"/>
              </a:rPr>
              <a:t>Model 1, 5, and 6 </a:t>
            </a:r>
            <a:r>
              <a:rPr lang="en-US" sz="2000" dirty="0">
                <a:latin typeface="Arial" panose="020B0604020202020204" pitchFamily="34" charset="0"/>
                <a:cs typeface="Arial" panose="020B0604020202020204" pitchFamily="34" charset="0"/>
              </a:rPr>
              <a:t>using the “Univariate” method</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The next slide will contain the correct output for all three models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1. Repeat the steps on slides 38 through 45 and check the results with the values under “(1)”, “(5)”, and “(6)” in Table 4</a:t>
            </a:r>
          </a:p>
        </p:txBody>
      </p:sp>
    </p:spTree>
    <p:extLst>
      <p:ext uri="{BB962C8B-B14F-4D97-AF65-F5344CB8AC3E}">
        <p14:creationId xmlns:p14="http://schemas.microsoft.com/office/powerpoint/2010/main" val="3461283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48</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4: OLS Estimation</a:t>
            </a:r>
          </a:p>
        </p:txBody>
      </p:sp>
      <p:pic>
        <p:nvPicPr>
          <p:cNvPr id="6" name="Picture 5">
            <a:extLst>
              <a:ext uri="{FF2B5EF4-FFF2-40B4-BE49-F238E27FC236}">
                <a16:creationId xmlns:a16="http://schemas.microsoft.com/office/drawing/2014/main" id="{16096FE2-4453-10F4-67B9-AE69A2562519}"/>
              </a:ext>
            </a:extLst>
          </p:cNvPr>
          <p:cNvPicPr>
            <a:picLocks noChangeAspect="1"/>
          </p:cNvPicPr>
          <p:nvPr/>
        </p:nvPicPr>
        <p:blipFill>
          <a:blip r:embed="rId2"/>
          <a:stretch>
            <a:fillRect/>
          </a:stretch>
        </p:blipFill>
        <p:spPr>
          <a:xfrm>
            <a:off x="1376580" y="1513137"/>
            <a:ext cx="6390839" cy="1710354"/>
          </a:xfrm>
          <a:prstGeom prst="rect">
            <a:avLst/>
          </a:prstGeom>
        </p:spPr>
      </p:pic>
      <p:sp>
        <p:nvSpPr>
          <p:cNvPr id="7" name="TextBox 6">
            <a:extLst>
              <a:ext uri="{FF2B5EF4-FFF2-40B4-BE49-F238E27FC236}">
                <a16:creationId xmlns:a16="http://schemas.microsoft.com/office/drawing/2014/main" id="{8F8DFD48-DA66-831B-E6F7-C90925BFF5DF}"/>
              </a:ext>
            </a:extLst>
          </p:cNvPr>
          <p:cNvSpPr txBox="1"/>
          <p:nvPr/>
        </p:nvSpPr>
        <p:spPr>
          <a:xfrm>
            <a:off x="571500" y="2168259"/>
            <a:ext cx="59367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(1)</a:t>
            </a:r>
          </a:p>
        </p:txBody>
      </p:sp>
      <p:pic>
        <p:nvPicPr>
          <p:cNvPr id="9" name="Picture 8">
            <a:extLst>
              <a:ext uri="{FF2B5EF4-FFF2-40B4-BE49-F238E27FC236}">
                <a16:creationId xmlns:a16="http://schemas.microsoft.com/office/drawing/2014/main" id="{534D66EE-CB1B-1701-B8F2-2E4DAC75EB32}"/>
              </a:ext>
            </a:extLst>
          </p:cNvPr>
          <p:cNvPicPr>
            <a:picLocks noChangeAspect="1"/>
          </p:cNvPicPr>
          <p:nvPr/>
        </p:nvPicPr>
        <p:blipFill>
          <a:blip r:embed="rId3"/>
          <a:stretch>
            <a:fillRect/>
          </a:stretch>
        </p:blipFill>
        <p:spPr>
          <a:xfrm>
            <a:off x="1376580" y="3424967"/>
            <a:ext cx="6390839" cy="1354580"/>
          </a:xfrm>
          <a:prstGeom prst="rect">
            <a:avLst/>
          </a:prstGeom>
        </p:spPr>
      </p:pic>
      <p:sp>
        <p:nvSpPr>
          <p:cNvPr id="10" name="TextBox 9">
            <a:extLst>
              <a:ext uri="{FF2B5EF4-FFF2-40B4-BE49-F238E27FC236}">
                <a16:creationId xmlns:a16="http://schemas.microsoft.com/office/drawing/2014/main" id="{9CF0E167-D488-7C3B-E6C1-E49D615F24F3}"/>
              </a:ext>
            </a:extLst>
          </p:cNvPr>
          <p:cNvSpPr txBox="1"/>
          <p:nvPr/>
        </p:nvSpPr>
        <p:spPr>
          <a:xfrm>
            <a:off x="571500" y="3900967"/>
            <a:ext cx="59367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(5)</a:t>
            </a:r>
          </a:p>
        </p:txBody>
      </p:sp>
      <p:pic>
        <p:nvPicPr>
          <p:cNvPr id="12" name="Picture 11">
            <a:extLst>
              <a:ext uri="{FF2B5EF4-FFF2-40B4-BE49-F238E27FC236}">
                <a16:creationId xmlns:a16="http://schemas.microsoft.com/office/drawing/2014/main" id="{7F8D7188-D4F5-66B4-0B5C-D8DA4C5C99BB}"/>
              </a:ext>
            </a:extLst>
          </p:cNvPr>
          <p:cNvPicPr>
            <a:picLocks noChangeAspect="1"/>
          </p:cNvPicPr>
          <p:nvPr/>
        </p:nvPicPr>
        <p:blipFill>
          <a:blip r:embed="rId4"/>
          <a:stretch>
            <a:fillRect/>
          </a:stretch>
        </p:blipFill>
        <p:spPr>
          <a:xfrm>
            <a:off x="1376580" y="4981023"/>
            <a:ext cx="6382155" cy="1354580"/>
          </a:xfrm>
          <a:prstGeom prst="rect">
            <a:avLst/>
          </a:prstGeom>
        </p:spPr>
      </p:pic>
      <p:sp>
        <p:nvSpPr>
          <p:cNvPr id="13" name="TextBox 12">
            <a:extLst>
              <a:ext uri="{FF2B5EF4-FFF2-40B4-BE49-F238E27FC236}">
                <a16:creationId xmlns:a16="http://schemas.microsoft.com/office/drawing/2014/main" id="{827451AD-95CD-BF8A-093A-6DFA6745266B}"/>
              </a:ext>
            </a:extLst>
          </p:cNvPr>
          <p:cNvSpPr txBox="1"/>
          <p:nvPr/>
        </p:nvSpPr>
        <p:spPr>
          <a:xfrm>
            <a:off x="571500" y="5458258"/>
            <a:ext cx="59367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3038099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49</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5: OLS Estimation</a:t>
            </a:r>
          </a:p>
        </p:txBody>
      </p:sp>
      <p:sp>
        <p:nvSpPr>
          <p:cNvPr id="4" name="TextBox 3">
            <a:extLst>
              <a:ext uri="{FF2B5EF4-FFF2-40B4-BE49-F238E27FC236}">
                <a16:creationId xmlns:a16="http://schemas.microsoft.com/office/drawing/2014/main" id="{1F54A4D8-7C43-A40E-C8DC-421C020B3829}"/>
              </a:ext>
            </a:extLst>
          </p:cNvPr>
          <p:cNvSpPr txBox="1"/>
          <p:nvPr/>
        </p:nvSpPr>
        <p:spPr>
          <a:xfrm>
            <a:off x="249609" y="1469852"/>
            <a:ext cx="8644781" cy="5016758"/>
          </a:xfrm>
          <a:prstGeom prst="rect">
            <a:avLst/>
          </a:prstGeom>
          <a:noFill/>
        </p:spPr>
        <p:txBody>
          <a:bodyPr wrap="square" rtlCol="0">
            <a:spAutoFit/>
          </a:bodyPr>
          <a:lstStyle/>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Now take a look at Table 5. Effect of the Ban on Referees’ Decisions</a:t>
            </a:r>
          </a:p>
          <a:p>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You will be replicating </a:t>
            </a:r>
            <a:r>
              <a:rPr lang="en-US" sz="2000" b="1" dirty="0">
                <a:latin typeface="Arial" panose="020B0604020202020204" pitchFamily="34" charset="0"/>
                <a:cs typeface="Arial" panose="020B0604020202020204" pitchFamily="34" charset="0"/>
              </a:rPr>
              <a:t>Model 1, 5, and 6 for Panel B and C</a:t>
            </a:r>
          </a:p>
          <a:p>
            <a:pPr marL="342900" indent="-342900">
              <a:buFont typeface="Wingdings" panose="05000000000000000000" pitchFamily="2" charset="2"/>
              <a:buChar char="§"/>
            </a:pPr>
            <a:endParaRPr lang="en-US" sz="20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Each Panel has two different dependent variables for Home and Visiting</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Instead of manually repeating the previous steps, you will be using a SPSS Syntax file to simply run each regression with the swapped dependent variables for each regression</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The code for replicating Models 1, 5 and 6 for the home team players in Panel B: Red Cards and Panel C: Penalties Awarded is provided in the “Colella Table 5 Replication Syntax” file.</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This analysis uses the “data_1_liga” dataset. </a:t>
            </a:r>
            <a:r>
              <a:rPr lang="en-US" sz="2000" b="1" dirty="0">
                <a:latin typeface="Arial" panose="020B0604020202020204" pitchFamily="34" charset="0"/>
                <a:cs typeface="Arial" panose="020B0604020202020204" pitchFamily="34" charset="0"/>
              </a:rPr>
              <a:t>Close the “data_2_copa” dataset for the remaining tables</a:t>
            </a:r>
          </a:p>
        </p:txBody>
      </p:sp>
    </p:spTree>
    <p:extLst>
      <p:ext uri="{BB962C8B-B14F-4D97-AF65-F5344CB8AC3E}">
        <p14:creationId xmlns:p14="http://schemas.microsoft.com/office/powerpoint/2010/main" val="862371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EEC9-AD69-0D9C-3D57-D870F676BDB7}"/>
              </a:ext>
            </a:extLst>
          </p:cNvPr>
          <p:cNvSpPr>
            <a:spLocks noGrp="1"/>
          </p:cNvSpPr>
          <p:nvPr>
            <p:ph type="title"/>
          </p:nvPr>
        </p:nvSpPr>
        <p:spPr>
          <a:xfrm>
            <a:off x="457199" y="282636"/>
            <a:ext cx="6605337" cy="1029025"/>
          </a:xfrm>
        </p:spPr>
        <p:txBody>
          <a:bodyPr vert="horz" lIns="0" tIns="0" rIns="0" bIns="0" rtlCol="0" anchor="ctr">
            <a:normAutofit/>
          </a:bodyPr>
          <a:lstStyle/>
          <a:p>
            <a:r>
              <a:rPr lang="en-US" sz="2700"/>
              <a:t>Table 1: Descriptive Statistics</a:t>
            </a:r>
          </a:p>
        </p:txBody>
      </p:sp>
      <p:sp>
        <p:nvSpPr>
          <p:cNvPr id="5" name="Slide Number Placeholder 4">
            <a:extLst>
              <a:ext uri="{FF2B5EF4-FFF2-40B4-BE49-F238E27FC236}">
                <a16:creationId xmlns:a16="http://schemas.microsoft.com/office/drawing/2014/main" id="{B21EBFF2-57AC-8295-0664-E828B1A3F835}"/>
              </a:ext>
            </a:extLst>
          </p:cNvPr>
          <p:cNvSpPr>
            <a:spLocks noGrp="1"/>
          </p:cNvSpPr>
          <p:nvPr>
            <p:ph type="sldNum" sz="quarter" idx="12"/>
          </p:nvPr>
        </p:nvSpPr>
        <p:spPr/>
        <p:txBody>
          <a:bodyPr/>
          <a:lstStyle/>
          <a:p>
            <a:fld id="{1AD69C19-48F0-3644-AE72-F38508D49EE5}" type="slidenum">
              <a:rPr lang="en-US" smtClean="0"/>
              <a:t>5</a:t>
            </a:fld>
            <a:endParaRPr lang="en-US"/>
          </a:p>
        </p:txBody>
      </p:sp>
      <p:sp>
        <p:nvSpPr>
          <p:cNvPr id="3" name="TextBox 2">
            <a:extLst>
              <a:ext uri="{FF2B5EF4-FFF2-40B4-BE49-F238E27FC236}">
                <a16:creationId xmlns:a16="http://schemas.microsoft.com/office/drawing/2014/main" id="{DD210538-3D35-3542-78C5-65510ECD82B1}"/>
              </a:ext>
            </a:extLst>
          </p:cNvPr>
          <p:cNvSpPr txBox="1"/>
          <p:nvPr/>
        </p:nvSpPr>
        <p:spPr>
          <a:xfrm>
            <a:off x="429016" y="1435486"/>
            <a:ext cx="8285968" cy="5016758"/>
          </a:xfrm>
          <a:prstGeom prst="rect">
            <a:avLst/>
          </a:prstGeom>
          <a:noFill/>
        </p:spPr>
        <p:txBody>
          <a:bodyPr wrap="square" rtlCol="0">
            <a:spAutoFit/>
          </a:bodyPr>
          <a:lstStyle/>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First take a look at Table 1. Summary Statistics in the “Moral Support and Performance” paper</a:t>
            </a:r>
          </a:p>
          <a:p>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The table is split into two panels. Panel A: League games utilizes the data from “data_1_liga” and Panel B: Cup games uses the “data_2_copa” dataset.</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The table is also split into two columns, “Before” and “After”, referring to games played before and after the law banning visiting team fans went into effect.</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In order to replicate Table 1 you must create four separate descriptive statistics tables with mean and standard deviation for each respective panel and column.</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The following steps will allow you to replicate Table 1 in SPSS</a:t>
            </a:r>
          </a:p>
        </p:txBody>
      </p:sp>
    </p:spTree>
    <p:extLst>
      <p:ext uri="{BB962C8B-B14F-4D97-AF65-F5344CB8AC3E}">
        <p14:creationId xmlns:p14="http://schemas.microsoft.com/office/powerpoint/2010/main" val="813509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50</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5: OLS Estimation</a:t>
            </a:r>
          </a:p>
        </p:txBody>
      </p:sp>
      <p:pic>
        <p:nvPicPr>
          <p:cNvPr id="6" name="Picture 5">
            <a:extLst>
              <a:ext uri="{FF2B5EF4-FFF2-40B4-BE49-F238E27FC236}">
                <a16:creationId xmlns:a16="http://schemas.microsoft.com/office/drawing/2014/main" id="{39CEE446-E750-3C1C-9F7C-9472456E9ED2}"/>
              </a:ext>
            </a:extLst>
          </p:cNvPr>
          <p:cNvPicPr>
            <a:picLocks noChangeAspect="1"/>
          </p:cNvPicPr>
          <p:nvPr/>
        </p:nvPicPr>
        <p:blipFill>
          <a:blip r:embed="rId2"/>
          <a:stretch>
            <a:fillRect/>
          </a:stretch>
        </p:blipFill>
        <p:spPr>
          <a:xfrm>
            <a:off x="445136" y="1470184"/>
            <a:ext cx="3314731" cy="4857902"/>
          </a:xfrm>
          <a:prstGeom prst="rect">
            <a:avLst/>
          </a:prstGeom>
        </p:spPr>
      </p:pic>
      <p:sp>
        <p:nvSpPr>
          <p:cNvPr id="7" name="TextBox 6">
            <a:extLst>
              <a:ext uri="{FF2B5EF4-FFF2-40B4-BE49-F238E27FC236}">
                <a16:creationId xmlns:a16="http://schemas.microsoft.com/office/drawing/2014/main" id="{B5896134-542A-ABFE-CEF1-38252EB35FBC}"/>
              </a:ext>
            </a:extLst>
          </p:cNvPr>
          <p:cNvSpPr txBox="1"/>
          <p:nvPr/>
        </p:nvSpPr>
        <p:spPr>
          <a:xfrm>
            <a:off x="4070464" y="2416903"/>
            <a:ext cx="4698631" cy="2554545"/>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Run the Syntax file for Models 1, 5, and 6 for Panel B Home Team </a:t>
            </a:r>
          </a:p>
          <a:p>
            <a:pPr algn="ct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dirty="0">
                <a:latin typeface="Arial" panose="020B0604020202020204" pitchFamily="34" charset="0"/>
                <a:cs typeface="Arial" panose="020B0604020202020204" pitchFamily="34" charset="0"/>
              </a:rPr>
              <a:t>Click “File” then hover over “open” and click “Syntax…”</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dirty="0">
                <a:latin typeface="Arial" panose="020B0604020202020204" pitchFamily="34" charset="0"/>
                <a:cs typeface="Arial" panose="020B0604020202020204" pitchFamily="34" charset="0"/>
              </a:rPr>
              <a:t>Open the file named </a:t>
            </a:r>
          </a:p>
          <a:p>
            <a:r>
              <a:rPr lang="en-US" sz="2000" dirty="0">
                <a:latin typeface="Arial" panose="020B0604020202020204" pitchFamily="34" charset="0"/>
                <a:cs typeface="Arial" panose="020B0604020202020204" pitchFamily="34" charset="0"/>
              </a:rPr>
              <a:t>“Colella Table 5 Replication Syntax”</a:t>
            </a:r>
          </a:p>
        </p:txBody>
      </p:sp>
    </p:spTree>
    <p:extLst>
      <p:ext uri="{BB962C8B-B14F-4D97-AF65-F5344CB8AC3E}">
        <p14:creationId xmlns:p14="http://schemas.microsoft.com/office/powerpoint/2010/main" val="4260486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EF8E4C-3571-2A6B-5984-692D2F7345AC}"/>
              </a:ext>
            </a:extLst>
          </p:cNvPr>
          <p:cNvPicPr>
            <a:picLocks noChangeAspect="1"/>
          </p:cNvPicPr>
          <p:nvPr/>
        </p:nvPicPr>
        <p:blipFill>
          <a:blip r:embed="rId2"/>
          <a:stretch>
            <a:fillRect/>
          </a:stretch>
        </p:blipFill>
        <p:spPr>
          <a:xfrm>
            <a:off x="115063" y="2034455"/>
            <a:ext cx="5194279" cy="3729358"/>
          </a:xfrm>
          <a:prstGeom prst="rect">
            <a:avLst/>
          </a:prstGeom>
        </p:spPr>
      </p:pic>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51</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dirty="0"/>
              <a:t>Table 5: OLS Estimation (Models 1,5, 6 for Panel B Home Teams)</a:t>
            </a:r>
          </a:p>
        </p:txBody>
      </p:sp>
      <p:sp>
        <p:nvSpPr>
          <p:cNvPr id="7" name="TextBox 6">
            <a:extLst>
              <a:ext uri="{FF2B5EF4-FFF2-40B4-BE49-F238E27FC236}">
                <a16:creationId xmlns:a16="http://schemas.microsoft.com/office/drawing/2014/main" id="{B5896134-542A-ABFE-CEF1-38252EB35FBC}"/>
              </a:ext>
            </a:extLst>
          </p:cNvPr>
          <p:cNvSpPr txBox="1"/>
          <p:nvPr/>
        </p:nvSpPr>
        <p:spPr>
          <a:xfrm>
            <a:off x="5375328" y="1698532"/>
            <a:ext cx="3653609" cy="4708981"/>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Run the Syntax file for Models 1, 5, and 6 for Panel B Home Team </a:t>
            </a:r>
          </a:p>
          <a:p>
            <a:pPr algn="ct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3. Highlight the first statement for Regression Model 1</a:t>
            </a:r>
          </a:p>
          <a:p>
            <a:pPr marL="457200" indent="-457200">
              <a:buAutoNum type="arabicPeriod"/>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4. Click the green “Run Selection” button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5. Repeat steps 3 and 4 to run Regression Models 5 and 6. Then crosscheck with the next slide and under “(1)”, “(5)”, and “(6)” for Panel B in Table 5</a:t>
            </a:r>
          </a:p>
        </p:txBody>
      </p:sp>
      <p:sp>
        <p:nvSpPr>
          <p:cNvPr id="8" name="Rectangle 7">
            <a:extLst>
              <a:ext uri="{FF2B5EF4-FFF2-40B4-BE49-F238E27FC236}">
                <a16:creationId xmlns:a16="http://schemas.microsoft.com/office/drawing/2014/main" id="{086B3F52-D298-6378-F1C4-4A33BA6633DC}"/>
              </a:ext>
            </a:extLst>
          </p:cNvPr>
          <p:cNvSpPr/>
          <p:nvPr/>
        </p:nvSpPr>
        <p:spPr>
          <a:xfrm>
            <a:off x="901691" y="2131947"/>
            <a:ext cx="309231" cy="29446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041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52</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dirty="0"/>
              <a:t>Table 5: OLS Estimation (Models 1,5, 6 for Panel B Home Teams)</a:t>
            </a:r>
          </a:p>
        </p:txBody>
      </p:sp>
      <p:pic>
        <p:nvPicPr>
          <p:cNvPr id="6" name="Picture 5">
            <a:extLst>
              <a:ext uri="{FF2B5EF4-FFF2-40B4-BE49-F238E27FC236}">
                <a16:creationId xmlns:a16="http://schemas.microsoft.com/office/drawing/2014/main" id="{9DFADAB7-6167-4D6D-EABD-AE2109281C7E}"/>
              </a:ext>
            </a:extLst>
          </p:cNvPr>
          <p:cNvPicPr>
            <a:picLocks noChangeAspect="1"/>
          </p:cNvPicPr>
          <p:nvPr/>
        </p:nvPicPr>
        <p:blipFill>
          <a:blip r:embed="rId2"/>
          <a:stretch>
            <a:fillRect/>
          </a:stretch>
        </p:blipFill>
        <p:spPr>
          <a:xfrm>
            <a:off x="1583405" y="1419077"/>
            <a:ext cx="6894201" cy="1755242"/>
          </a:xfrm>
          <a:prstGeom prst="rect">
            <a:avLst/>
          </a:prstGeom>
        </p:spPr>
      </p:pic>
      <p:pic>
        <p:nvPicPr>
          <p:cNvPr id="10" name="Picture 9">
            <a:extLst>
              <a:ext uri="{FF2B5EF4-FFF2-40B4-BE49-F238E27FC236}">
                <a16:creationId xmlns:a16="http://schemas.microsoft.com/office/drawing/2014/main" id="{05DD2828-9EDB-4A95-6072-89DC12C6F606}"/>
              </a:ext>
            </a:extLst>
          </p:cNvPr>
          <p:cNvPicPr>
            <a:picLocks noChangeAspect="1"/>
          </p:cNvPicPr>
          <p:nvPr/>
        </p:nvPicPr>
        <p:blipFill>
          <a:blip r:embed="rId3"/>
          <a:stretch>
            <a:fillRect/>
          </a:stretch>
        </p:blipFill>
        <p:spPr>
          <a:xfrm>
            <a:off x="1583405" y="3284937"/>
            <a:ext cx="6894202" cy="1554133"/>
          </a:xfrm>
          <a:prstGeom prst="rect">
            <a:avLst/>
          </a:prstGeom>
        </p:spPr>
      </p:pic>
      <p:pic>
        <p:nvPicPr>
          <p:cNvPr id="12" name="Picture 11">
            <a:extLst>
              <a:ext uri="{FF2B5EF4-FFF2-40B4-BE49-F238E27FC236}">
                <a16:creationId xmlns:a16="http://schemas.microsoft.com/office/drawing/2014/main" id="{7409F8F7-6BBD-7051-3BE5-F8D05BC64FEA}"/>
              </a:ext>
            </a:extLst>
          </p:cNvPr>
          <p:cNvPicPr>
            <a:picLocks noChangeAspect="1"/>
          </p:cNvPicPr>
          <p:nvPr/>
        </p:nvPicPr>
        <p:blipFill>
          <a:blip r:embed="rId4"/>
          <a:stretch>
            <a:fillRect/>
          </a:stretch>
        </p:blipFill>
        <p:spPr>
          <a:xfrm>
            <a:off x="1583405" y="4949688"/>
            <a:ext cx="6894202" cy="1429506"/>
          </a:xfrm>
          <a:prstGeom prst="rect">
            <a:avLst/>
          </a:prstGeom>
        </p:spPr>
      </p:pic>
      <p:sp>
        <p:nvSpPr>
          <p:cNvPr id="13" name="TextBox 12">
            <a:extLst>
              <a:ext uri="{FF2B5EF4-FFF2-40B4-BE49-F238E27FC236}">
                <a16:creationId xmlns:a16="http://schemas.microsoft.com/office/drawing/2014/main" id="{EE40E6D3-DCD4-27B1-80A2-7FBC30B748A8}"/>
              </a:ext>
            </a:extLst>
          </p:cNvPr>
          <p:cNvSpPr txBox="1"/>
          <p:nvPr/>
        </p:nvSpPr>
        <p:spPr>
          <a:xfrm>
            <a:off x="807474" y="2054081"/>
            <a:ext cx="59367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(1)</a:t>
            </a:r>
          </a:p>
        </p:txBody>
      </p:sp>
      <p:sp>
        <p:nvSpPr>
          <p:cNvPr id="14" name="TextBox 13">
            <a:extLst>
              <a:ext uri="{FF2B5EF4-FFF2-40B4-BE49-F238E27FC236}">
                <a16:creationId xmlns:a16="http://schemas.microsoft.com/office/drawing/2014/main" id="{2E52E7DB-8EB6-01FD-4CA8-68081874F722}"/>
              </a:ext>
            </a:extLst>
          </p:cNvPr>
          <p:cNvSpPr txBox="1"/>
          <p:nvPr/>
        </p:nvSpPr>
        <p:spPr>
          <a:xfrm>
            <a:off x="807474" y="3786789"/>
            <a:ext cx="59367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DF08106E-F2CD-350C-CB8B-82C24142E86C}"/>
              </a:ext>
            </a:extLst>
          </p:cNvPr>
          <p:cNvSpPr txBox="1"/>
          <p:nvPr/>
        </p:nvSpPr>
        <p:spPr>
          <a:xfrm>
            <a:off x="807474" y="5344080"/>
            <a:ext cx="59367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116640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32581-7359-B543-58B2-93F8DEAC2EEE}"/>
              </a:ext>
            </a:extLst>
          </p:cNvPr>
          <p:cNvPicPr>
            <a:picLocks noChangeAspect="1"/>
          </p:cNvPicPr>
          <p:nvPr/>
        </p:nvPicPr>
        <p:blipFill>
          <a:blip r:embed="rId2"/>
          <a:srcRect l="1" r="27225"/>
          <a:stretch/>
        </p:blipFill>
        <p:spPr>
          <a:xfrm>
            <a:off x="53340" y="1518596"/>
            <a:ext cx="4123329" cy="4761079"/>
          </a:xfrm>
          <a:prstGeom prst="rect">
            <a:avLst/>
          </a:prstGeom>
        </p:spPr>
      </p:pic>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53</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dirty="0"/>
              <a:t>Table 5: OLS Estimation (Model 1 for Panels B (visit) &amp; C (Home &amp; Visit)</a:t>
            </a:r>
          </a:p>
        </p:txBody>
      </p:sp>
      <p:sp>
        <p:nvSpPr>
          <p:cNvPr id="10" name="Rectangle 9">
            <a:extLst>
              <a:ext uri="{FF2B5EF4-FFF2-40B4-BE49-F238E27FC236}">
                <a16:creationId xmlns:a16="http://schemas.microsoft.com/office/drawing/2014/main" id="{42477B08-BE3F-FE4F-4D4A-2831B452093A}"/>
              </a:ext>
            </a:extLst>
          </p:cNvPr>
          <p:cNvSpPr/>
          <p:nvPr/>
        </p:nvSpPr>
        <p:spPr>
          <a:xfrm>
            <a:off x="685800" y="3572255"/>
            <a:ext cx="1311157" cy="16764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EDB2849-7D31-62DC-FCBE-E1CE8D56023C}"/>
              </a:ext>
            </a:extLst>
          </p:cNvPr>
          <p:cNvSpPr txBox="1"/>
          <p:nvPr/>
        </p:nvSpPr>
        <p:spPr>
          <a:xfrm>
            <a:off x="4277032" y="2556592"/>
            <a:ext cx="4813628" cy="2031325"/>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Replicate Model 1 for Panel B Visiting and Panel C Home and Visiting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6. Run each regression as before and crosscheck your results with the next slide and under “(1)” for Panel B Visiting and Panel C Home and Visiting in Table 5</a:t>
            </a:r>
          </a:p>
        </p:txBody>
      </p:sp>
      <p:sp>
        <p:nvSpPr>
          <p:cNvPr id="7" name="Rectangle 6">
            <a:extLst>
              <a:ext uri="{FF2B5EF4-FFF2-40B4-BE49-F238E27FC236}">
                <a16:creationId xmlns:a16="http://schemas.microsoft.com/office/drawing/2014/main" id="{9F909A66-1686-2A02-D428-A1C0C4A12E3F}"/>
              </a:ext>
            </a:extLst>
          </p:cNvPr>
          <p:cNvSpPr/>
          <p:nvPr/>
        </p:nvSpPr>
        <p:spPr>
          <a:xfrm>
            <a:off x="685801" y="2042159"/>
            <a:ext cx="1078992" cy="16764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3FBF4E6-1496-ADA7-734C-6DC38C1CEDFF}"/>
              </a:ext>
            </a:extLst>
          </p:cNvPr>
          <p:cNvSpPr/>
          <p:nvPr/>
        </p:nvSpPr>
        <p:spPr>
          <a:xfrm>
            <a:off x="685800" y="5087854"/>
            <a:ext cx="1311157" cy="16764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21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54</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dirty="0"/>
              <a:t>Table 5: OLS Estimation</a:t>
            </a:r>
          </a:p>
        </p:txBody>
      </p:sp>
      <p:sp>
        <p:nvSpPr>
          <p:cNvPr id="13" name="TextBox 12">
            <a:extLst>
              <a:ext uri="{FF2B5EF4-FFF2-40B4-BE49-F238E27FC236}">
                <a16:creationId xmlns:a16="http://schemas.microsoft.com/office/drawing/2014/main" id="{EE40E6D3-DCD4-27B1-80A2-7FBC30B748A8}"/>
              </a:ext>
            </a:extLst>
          </p:cNvPr>
          <p:cNvSpPr txBox="1"/>
          <p:nvPr/>
        </p:nvSpPr>
        <p:spPr>
          <a:xfrm>
            <a:off x="92126" y="1968364"/>
            <a:ext cx="1241374"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(1) Panel B Visiting</a:t>
            </a:r>
          </a:p>
        </p:txBody>
      </p:sp>
      <p:pic>
        <p:nvPicPr>
          <p:cNvPr id="5" name="Picture 4">
            <a:extLst>
              <a:ext uri="{FF2B5EF4-FFF2-40B4-BE49-F238E27FC236}">
                <a16:creationId xmlns:a16="http://schemas.microsoft.com/office/drawing/2014/main" id="{E5DA6370-6959-2382-3312-7C895FCAB4A7}"/>
              </a:ext>
            </a:extLst>
          </p:cNvPr>
          <p:cNvPicPr>
            <a:picLocks noChangeAspect="1"/>
          </p:cNvPicPr>
          <p:nvPr/>
        </p:nvPicPr>
        <p:blipFill>
          <a:blip r:embed="rId2"/>
          <a:stretch>
            <a:fillRect/>
          </a:stretch>
        </p:blipFill>
        <p:spPr>
          <a:xfrm>
            <a:off x="1401148" y="1416233"/>
            <a:ext cx="6858932" cy="1560600"/>
          </a:xfrm>
          <a:prstGeom prst="rect">
            <a:avLst/>
          </a:prstGeom>
        </p:spPr>
      </p:pic>
      <p:sp>
        <p:nvSpPr>
          <p:cNvPr id="7" name="TextBox 6">
            <a:extLst>
              <a:ext uri="{FF2B5EF4-FFF2-40B4-BE49-F238E27FC236}">
                <a16:creationId xmlns:a16="http://schemas.microsoft.com/office/drawing/2014/main" id="{A6BC2310-8C6D-D11F-FBA1-E2FECE0BDD9C}"/>
              </a:ext>
            </a:extLst>
          </p:cNvPr>
          <p:cNvSpPr txBox="1"/>
          <p:nvPr/>
        </p:nvSpPr>
        <p:spPr>
          <a:xfrm>
            <a:off x="92126" y="3651361"/>
            <a:ext cx="1241374" cy="707886"/>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(1) Panel C Home</a:t>
            </a:r>
          </a:p>
        </p:txBody>
      </p:sp>
      <p:sp>
        <p:nvSpPr>
          <p:cNvPr id="8" name="TextBox 7">
            <a:extLst>
              <a:ext uri="{FF2B5EF4-FFF2-40B4-BE49-F238E27FC236}">
                <a16:creationId xmlns:a16="http://schemas.microsoft.com/office/drawing/2014/main" id="{DA8A65C0-B752-EFB8-2C46-111259D010DD}"/>
              </a:ext>
            </a:extLst>
          </p:cNvPr>
          <p:cNvSpPr txBox="1"/>
          <p:nvPr/>
        </p:nvSpPr>
        <p:spPr>
          <a:xfrm>
            <a:off x="92126" y="5198830"/>
            <a:ext cx="1241374" cy="1015663"/>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(1) Panel C Visiting</a:t>
            </a:r>
          </a:p>
        </p:txBody>
      </p:sp>
      <p:pic>
        <p:nvPicPr>
          <p:cNvPr id="11" name="Picture 10">
            <a:extLst>
              <a:ext uri="{FF2B5EF4-FFF2-40B4-BE49-F238E27FC236}">
                <a16:creationId xmlns:a16="http://schemas.microsoft.com/office/drawing/2014/main" id="{233E3D05-8F17-BA09-32AA-88AE662620E6}"/>
              </a:ext>
            </a:extLst>
          </p:cNvPr>
          <p:cNvPicPr>
            <a:picLocks noChangeAspect="1"/>
          </p:cNvPicPr>
          <p:nvPr/>
        </p:nvPicPr>
        <p:blipFill>
          <a:blip r:embed="rId3"/>
          <a:stretch>
            <a:fillRect/>
          </a:stretch>
        </p:blipFill>
        <p:spPr>
          <a:xfrm>
            <a:off x="1401148" y="3092391"/>
            <a:ext cx="6858932" cy="1577554"/>
          </a:xfrm>
          <a:prstGeom prst="rect">
            <a:avLst/>
          </a:prstGeom>
        </p:spPr>
      </p:pic>
      <p:pic>
        <p:nvPicPr>
          <p:cNvPr id="17" name="Picture 16">
            <a:extLst>
              <a:ext uri="{FF2B5EF4-FFF2-40B4-BE49-F238E27FC236}">
                <a16:creationId xmlns:a16="http://schemas.microsoft.com/office/drawing/2014/main" id="{D64F1F4C-1A5F-89ED-5A04-3D61AD7B2A06}"/>
              </a:ext>
            </a:extLst>
          </p:cNvPr>
          <p:cNvPicPr>
            <a:picLocks noChangeAspect="1"/>
          </p:cNvPicPr>
          <p:nvPr/>
        </p:nvPicPr>
        <p:blipFill>
          <a:blip r:embed="rId4"/>
          <a:stretch>
            <a:fillRect/>
          </a:stretch>
        </p:blipFill>
        <p:spPr>
          <a:xfrm>
            <a:off x="1401148" y="4761358"/>
            <a:ext cx="6858932" cy="1582830"/>
          </a:xfrm>
          <a:prstGeom prst="rect">
            <a:avLst/>
          </a:prstGeom>
        </p:spPr>
      </p:pic>
    </p:spTree>
    <p:extLst>
      <p:ext uri="{BB962C8B-B14F-4D97-AF65-F5344CB8AC3E}">
        <p14:creationId xmlns:p14="http://schemas.microsoft.com/office/powerpoint/2010/main" val="3548374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55</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dirty="0"/>
              <a:t>Table 5: OLS Estimation (Model 5  for Panels B (visit) &amp; C (Home &amp; Visit)</a:t>
            </a:r>
          </a:p>
        </p:txBody>
      </p:sp>
      <p:pic>
        <p:nvPicPr>
          <p:cNvPr id="11" name="Picture 10">
            <a:extLst>
              <a:ext uri="{FF2B5EF4-FFF2-40B4-BE49-F238E27FC236}">
                <a16:creationId xmlns:a16="http://schemas.microsoft.com/office/drawing/2014/main" id="{DE9042BC-6F76-A103-65D2-378236E8B6ED}"/>
              </a:ext>
            </a:extLst>
          </p:cNvPr>
          <p:cNvPicPr>
            <a:picLocks noChangeAspect="1"/>
          </p:cNvPicPr>
          <p:nvPr/>
        </p:nvPicPr>
        <p:blipFill>
          <a:blip r:embed="rId3"/>
          <a:stretch>
            <a:fillRect/>
          </a:stretch>
        </p:blipFill>
        <p:spPr>
          <a:xfrm>
            <a:off x="170883" y="1531104"/>
            <a:ext cx="3977985" cy="4320914"/>
          </a:xfrm>
          <a:prstGeom prst="rect">
            <a:avLst/>
          </a:prstGeom>
        </p:spPr>
      </p:pic>
      <p:sp>
        <p:nvSpPr>
          <p:cNvPr id="14" name="Rectangle 13">
            <a:extLst>
              <a:ext uri="{FF2B5EF4-FFF2-40B4-BE49-F238E27FC236}">
                <a16:creationId xmlns:a16="http://schemas.microsoft.com/office/drawing/2014/main" id="{2D2B4A37-C867-84DD-EFC4-C7CEB533F681}"/>
              </a:ext>
            </a:extLst>
          </p:cNvPr>
          <p:cNvSpPr/>
          <p:nvPr/>
        </p:nvSpPr>
        <p:spPr>
          <a:xfrm>
            <a:off x="748862" y="3358055"/>
            <a:ext cx="1125345" cy="24436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5335DD-CFA9-18B0-4B99-DE6C54CD0A03}"/>
              </a:ext>
            </a:extLst>
          </p:cNvPr>
          <p:cNvSpPr/>
          <p:nvPr/>
        </p:nvSpPr>
        <p:spPr>
          <a:xfrm>
            <a:off x="748863" y="2010628"/>
            <a:ext cx="1078992" cy="16764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F15D0BA-C3E3-4370-6B64-0A31C64BF567}"/>
              </a:ext>
            </a:extLst>
          </p:cNvPr>
          <p:cNvSpPr/>
          <p:nvPr/>
        </p:nvSpPr>
        <p:spPr>
          <a:xfrm>
            <a:off x="748863" y="4748046"/>
            <a:ext cx="1125344" cy="17867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DAB642B-85E4-29CE-84E3-5E4CF8760EB5}"/>
              </a:ext>
            </a:extLst>
          </p:cNvPr>
          <p:cNvSpPr txBox="1"/>
          <p:nvPr/>
        </p:nvSpPr>
        <p:spPr>
          <a:xfrm>
            <a:off x="4277032" y="2556592"/>
            <a:ext cx="4813628" cy="2031325"/>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Replicate Model 5 for Panel B Visiting and Panel C Home and Visiting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7. Run each regression as before and crosscheck your results with the next slide and under “(5)” for Panel B Visiting and Panel C Home and Visiting in Table 5</a:t>
            </a:r>
          </a:p>
        </p:txBody>
      </p:sp>
    </p:spTree>
    <p:extLst>
      <p:ext uri="{BB962C8B-B14F-4D97-AF65-F5344CB8AC3E}">
        <p14:creationId xmlns:p14="http://schemas.microsoft.com/office/powerpoint/2010/main" val="3981283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56</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5: OLS Estimation</a:t>
            </a:r>
          </a:p>
        </p:txBody>
      </p:sp>
      <p:sp>
        <p:nvSpPr>
          <p:cNvPr id="13" name="TextBox 12">
            <a:extLst>
              <a:ext uri="{FF2B5EF4-FFF2-40B4-BE49-F238E27FC236}">
                <a16:creationId xmlns:a16="http://schemas.microsoft.com/office/drawing/2014/main" id="{EE40E6D3-DCD4-27B1-80A2-7FBC30B748A8}"/>
              </a:ext>
            </a:extLst>
          </p:cNvPr>
          <p:cNvSpPr txBox="1"/>
          <p:nvPr/>
        </p:nvSpPr>
        <p:spPr>
          <a:xfrm>
            <a:off x="92126" y="1968364"/>
            <a:ext cx="1241374"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(5) Panel B Visiting</a:t>
            </a:r>
          </a:p>
        </p:txBody>
      </p:sp>
      <p:sp>
        <p:nvSpPr>
          <p:cNvPr id="7" name="TextBox 6">
            <a:extLst>
              <a:ext uri="{FF2B5EF4-FFF2-40B4-BE49-F238E27FC236}">
                <a16:creationId xmlns:a16="http://schemas.microsoft.com/office/drawing/2014/main" id="{A6BC2310-8C6D-D11F-FBA1-E2FECE0BDD9C}"/>
              </a:ext>
            </a:extLst>
          </p:cNvPr>
          <p:cNvSpPr txBox="1"/>
          <p:nvPr/>
        </p:nvSpPr>
        <p:spPr>
          <a:xfrm>
            <a:off x="92126" y="3651361"/>
            <a:ext cx="1241374" cy="707886"/>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(5) Panel C Home</a:t>
            </a:r>
          </a:p>
        </p:txBody>
      </p:sp>
      <p:sp>
        <p:nvSpPr>
          <p:cNvPr id="8" name="TextBox 7">
            <a:extLst>
              <a:ext uri="{FF2B5EF4-FFF2-40B4-BE49-F238E27FC236}">
                <a16:creationId xmlns:a16="http://schemas.microsoft.com/office/drawing/2014/main" id="{DA8A65C0-B752-EFB8-2C46-111259D010DD}"/>
              </a:ext>
            </a:extLst>
          </p:cNvPr>
          <p:cNvSpPr txBox="1"/>
          <p:nvPr/>
        </p:nvSpPr>
        <p:spPr>
          <a:xfrm>
            <a:off x="92126" y="5198830"/>
            <a:ext cx="1241374" cy="1015663"/>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(5) Panel C Visiting</a:t>
            </a:r>
          </a:p>
        </p:txBody>
      </p:sp>
      <p:pic>
        <p:nvPicPr>
          <p:cNvPr id="6" name="Picture 5">
            <a:extLst>
              <a:ext uri="{FF2B5EF4-FFF2-40B4-BE49-F238E27FC236}">
                <a16:creationId xmlns:a16="http://schemas.microsoft.com/office/drawing/2014/main" id="{5CFE8C20-D622-0652-EC84-52E27C890265}"/>
              </a:ext>
            </a:extLst>
          </p:cNvPr>
          <p:cNvPicPr>
            <a:picLocks noChangeAspect="1"/>
          </p:cNvPicPr>
          <p:nvPr/>
        </p:nvPicPr>
        <p:blipFill>
          <a:blip r:embed="rId2"/>
          <a:stretch>
            <a:fillRect/>
          </a:stretch>
        </p:blipFill>
        <p:spPr>
          <a:xfrm>
            <a:off x="1401148" y="1427219"/>
            <a:ext cx="6858932" cy="1493039"/>
          </a:xfrm>
          <a:prstGeom prst="rect">
            <a:avLst/>
          </a:prstGeom>
        </p:spPr>
      </p:pic>
      <p:pic>
        <p:nvPicPr>
          <p:cNvPr id="10" name="Picture 9">
            <a:extLst>
              <a:ext uri="{FF2B5EF4-FFF2-40B4-BE49-F238E27FC236}">
                <a16:creationId xmlns:a16="http://schemas.microsoft.com/office/drawing/2014/main" id="{B760B08A-4432-FC3A-7EB5-00CC0A3699A8}"/>
              </a:ext>
            </a:extLst>
          </p:cNvPr>
          <p:cNvPicPr>
            <a:picLocks noChangeAspect="1"/>
          </p:cNvPicPr>
          <p:nvPr/>
        </p:nvPicPr>
        <p:blipFill>
          <a:blip r:embed="rId3"/>
          <a:stretch>
            <a:fillRect/>
          </a:stretch>
        </p:blipFill>
        <p:spPr>
          <a:xfrm>
            <a:off x="1401148" y="3222894"/>
            <a:ext cx="6858932" cy="1429698"/>
          </a:xfrm>
          <a:prstGeom prst="rect">
            <a:avLst/>
          </a:prstGeom>
        </p:spPr>
      </p:pic>
      <p:pic>
        <p:nvPicPr>
          <p:cNvPr id="14" name="Picture 13">
            <a:extLst>
              <a:ext uri="{FF2B5EF4-FFF2-40B4-BE49-F238E27FC236}">
                <a16:creationId xmlns:a16="http://schemas.microsoft.com/office/drawing/2014/main" id="{D74007DF-A1AA-8BD3-900F-93E85B0D6BE3}"/>
              </a:ext>
            </a:extLst>
          </p:cNvPr>
          <p:cNvPicPr>
            <a:picLocks noChangeAspect="1"/>
          </p:cNvPicPr>
          <p:nvPr/>
        </p:nvPicPr>
        <p:blipFill>
          <a:blip r:embed="rId4"/>
          <a:stretch>
            <a:fillRect/>
          </a:stretch>
        </p:blipFill>
        <p:spPr>
          <a:xfrm>
            <a:off x="1401147" y="4800462"/>
            <a:ext cx="6858932" cy="1467829"/>
          </a:xfrm>
          <a:prstGeom prst="rect">
            <a:avLst/>
          </a:prstGeom>
        </p:spPr>
      </p:pic>
    </p:spTree>
    <p:extLst>
      <p:ext uri="{BB962C8B-B14F-4D97-AF65-F5344CB8AC3E}">
        <p14:creationId xmlns:p14="http://schemas.microsoft.com/office/powerpoint/2010/main" val="132460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57</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dirty="0"/>
              <a:t>Table 5: OLS Estimation (Model 6  for Panels B (visit) &amp; C (Home &amp; Visit)</a:t>
            </a:r>
          </a:p>
        </p:txBody>
      </p:sp>
      <p:pic>
        <p:nvPicPr>
          <p:cNvPr id="6" name="Picture 5">
            <a:extLst>
              <a:ext uri="{FF2B5EF4-FFF2-40B4-BE49-F238E27FC236}">
                <a16:creationId xmlns:a16="http://schemas.microsoft.com/office/drawing/2014/main" id="{6FADDF25-663D-D417-8E03-4B8057E2AF7F}"/>
              </a:ext>
            </a:extLst>
          </p:cNvPr>
          <p:cNvPicPr>
            <a:picLocks noChangeAspect="1"/>
          </p:cNvPicPr>
          <p:nvPr/>
        </p:nvPicPr>
        <p:blipFill>
          <a:blip r:embed="rId3"/>
          <a:stretch>
            <a:fillRect/>
          </a:stretch>
        </p:blipFill>
        <p:spPr>
          <a:xfrm>
            <a:off x="53340" y="1496619"/>
            <a:ext cx="4148170" cy="4465430"/>
          </a:xfrm>
          <a:prstGeom prst="rect">
            <a:avLst/>
          </a:prstGeom>
        </p:spPr>
      </p:pic>
      <p:sp>
        <p:nvSpPr>
          <p:cNvPr id="7" name="Rectangle 6">
            <a:extLst>
              <a:ext uri="{FF2B5EF4-FFF2-40B4-BE49-F238E27FC236}">
                <a16:creationId xmlns:a16="http://schemas.microsoft.com/office/drawing/2014/main" id="{CAE7D959-63B8-8B12-951A-1CA4989265DF}"/>
              </a:ext>
            </a:extLst>
          </p:cNvPr>
          <p:cNvSpPr/>
          <p:nvPr/>
        </p:nvSpPr>
        <p:spPr>
          <a:xfrm>
            <a:off x="630621" y="3350173"/>
            <a:ext cx="1182413" cy="24436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E540F-A10C-084F-BE23-66A6C68B8EB1}"/>
              </a:ext>
            </a:extLst>
          </p:cNvPr>
          <p:cNvSpPr/>
          <p:nvPr/>
        </p:nvSpPr>
        <p:spPr>
          <a:xfrm>
            <a:off x="630621" y="1953350"/>
            <a:ext cx="1008993" cy="17867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26097B-1724-5D8B-1143-DE5FD77EFA5E}"/>
              </a:ext>
            </a:extLst>
          </p:cNvPr>
          <p:cNvSpPr/>
          <p:nvPr/>
        </p:nvSpPr>
        <p:spPr>
          <a:xfrm>
            <a:off x="659154" y="4812684"/>
            <a:ext cx="1153879" cy="17153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55ED47-8725-79AD-AA52-A1656D9D48DE}"/>
              </a:ext>
            </a:extLst>
          </p:cNvPr>
          <p:cNvSpPr txBox="1"/>
          <p:nvPr/>
        </p:nvSpPr>
        <p:spPr>
          <a:xfrm>
            <a:off x="4277032" y="2556592"/>
            <a:ext cx="4813628" cy="2031325"/>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Replicate Model 5 for Panel B Visiting and Panel C Home and Visiting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7. Again, run each regression and crosscheck your results with the next slide and under “(6)” for Panel B Visiting and Panel C Home and Visiting in Table 5</a:t>
            </a:r>
          </a:p>
        </p:txBody>
      </p:sp>
    </p:spTree>
    <p:extLst>
      <p:ext uri="{BB962C8B-B14F-4D97-AF65-F5344CB8AC3E}">
        <p14:creationId xmlns:p14="http://schemas.microsoft.com/office/powerpoint/2010/main" val="2116730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58</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5: OLS Estimation</a:t>
            </a:r>
          </a:p>
        </p:txBody>
      </p:sp>
      <p:sp>
        <p:nvSpPr>
          <p:cNvPr id="13" name="TextBox 12">
            <a:extLst>
              <a:ext uri="{FF2B5EF4-FFF2-40B4-BE49-F238E27FC236}">
                <a16:creationId xmlns:a16="http://schemas.microsoft.com/office/drawing/2014/main" id="{EE40E6D3-DCD4-27B1-80A2-7FBC30B748A8}"/>
              </a:ext>
            </a:extLst>
          </p:cNvPr>
          <p:cNvSpPr txBox="1"/>
          <p:nvPr/>
        </p:nvSpPr>
        <p:spPr>
          <a:xfrm>
            <a:off x="92126" y="1968364"/>
            <a:ext cx="1241374"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(6) Panel B Visiting</a:t>
            </a:r>
          </a:p>
        </p:txBody>
      </p:sp>
      <p:sp>
        <p:nvSpPr>
          <p:cNvPr id="7" name="TextBox 6">
            <a:extLst>
              <a:ext uri="{FF2B5EF4-FFF2-40B4-BE49-F238E27FC236}">
                <a16:creationId xmlns:a16="http://schemas.microsoft.com/office/drawing/2014/main" id="{A6BC2310-8C6D-D11F-FBA1-E2FECE0BDD9C}"/>
              </a:ext>
            </a:extLst>
          </p:cNvPr>
          <p:cNvSpPr txBox="1"/>
          <p:nvPr/>
        </p:nvSpPr>
        <p:spPr>
          <a:xfrm>
            <a:off x="92126" y="3651361"/>
            <a:ext cx="1241374" cy="707886"/>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(6) Panel C Home</a:t>
            </a:r>
          </a:p>
        </p:txBody>
      </p:sp>
      <p:sp>
        <p:nvSpPr>
          <p:cNvPr id="8" name="TextBox 7">
            <a:extLst>
              <a:ext uri="{FF2B5EF4-FFF2-40B4-BE49-F238E27FC236}">
                <a16:creationId xmlns:a16="http://schemas.microsoft.com/office/drawing/2014/main" id="{DA8A65C0-B752-EFB8-2C46-111259D010DD}"/>
              </a:ext>
            </a:extLst>
          </p:cNvPr>
          <p:cNvSpPr txBox="1"/>
          <p:nvPr/>
        </p:nvSpPr>
        <p:spPr>
          <a:xfrm>
            <a:off x="92126" y="5198830"/>
            <a:ext cx="1241374" cy="1015663"/>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(6) Panel C Visiting</a:t>
            </a:r>
          </a:p>
        </p:txBody>
      </p:sp>
      <p:pic>
        <p:nvPicPr>
          <p:cNvPr id="5" name="Picture 4">
            <a:extLst>
              <a:ext uri="{FF2B5EF4-FFF2-40B4-BE49-F238E27FC236}">
                <a16:creationId xmlns:a16="http://schemas.microsoft.com/office/drawing/2014/main" id="{5BB7C947-7FB4-8B76-1022-34AA356FE6EB}"/>
              </a:ext>
            </a:extLst>
          </p:cNvPr>
          <p:cNvPicPr>
            <a:picLocks noChangeAspect="1"/>
          </p:cNvPicPr>
          <p:nvPr/>
        </p:nvPicPr>
        <p:blipFill>
          <a:blip r:embed="rId2"/>
          <a:stretch>
            <a:fillRect/>
          </a:stretch>
        </p:blipFill>
        <p:spPr>
          <a:xfrm>
            <a:off x="1401147" y="1554553"/>
            <a:ext cx="6858932" cy="1393082"/>
          </a:xfrm>
          <a:prstGeom prst="rect">
            <a:avLst/>
          </a:prstGeom>
        </p:spPr>
      </p:pic>
      <p:pic>
        <p:nvPicPr>
          <p:cNvPr id="11" name="Picture 10">
            <a:extLst>
              <a:ext uri="{FF2B5EF4-FFF2-40B4-BE49-F238E27FC236}">
                <a16:creationId xmlns:a16="http://schemas.microsoft.com/office/drawing/2014/main" id="{0D72A73F-808C-F66E-A43E-186B32C1F337}"/>
              </a:ext>
            </a:extLst>
          </p:cNvPr>
          <p:cNvPicPr>
            <a:picLocks noChangeAspect="1"/>
          </p:cNvPicPr>
          <p:nvPr/>
        </p:nvPicPr>
        <p:blipFill>
          <a:blip r:embed="rId3"/>
          <a:stretch>
            <a:fillRect/>
          </a:stretch>
        </p:blipFill>
        <p:spPr>
          <a:xfrm>
            <a:off x="1401146" y="3195893"/>
            <a:ext cx="6858932" cy="1394887"/>
          </a:xfrm>
          <a:prstGeom prst="rect">
            <a:avLst/>
          </a:prstGeom>
        </p:spPr>
      </p:pic>
      <p:pic>
        <p:nvPicPr>
          <p:cNvPr id="15" name="Picture 14">
            <a:extLst>
              <a:ext uri="{FF2B5EF4-FFF2-40B4-BE49-F238E27FC236}">
                <a16:creationId xmlns:a16="http://schemas.microsoft.com/office/drawing/2014/main" id="{C3A3A0A6-4433-8AF6-00E9-EE938AAD3605}"/>
              </a:ext>
            </a:extLst>
          </p:cNvPr>
          <p:cNvPicPr>
            <a:picLocks noChangeAspect="1"/>
          </p:cNvPicPr>
          <p:nvPr/>
        </p:nvPicPr>
        <p:blipFill>
          <a:blip r:embed="rId4"/>
          <a:stretch>
            <a:fillRect/>
          </a:stretch>
        </p:blipFill>
        <p:spPr>
          <a:xfrm>
            <a:off x="1401146" y="4831867"/>
            <a:ext cx="6858932" cy="1407886"/>
          </a:xfrm>
          <a:prstGeom prst="rect">
            <a:avLst/>
          </a:prstGeom>
        </p:spPr>
      </p:pic>
    </p:spTree>
    <p:extLst>
      <p:ext uri="{BB962C8B-B14F-4D97-AF65-F5344CB8AC3E}">
        <p14:creationId xmlns:p14="http://schemas.microsoft.com/office/powerpoint/2010/main" val="3683476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59</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6: OLS Estimation</a:t>
            </a:r>
          </a:p>
        </p:txBody>
      </p:sp>
      <p:sp>
        <p:nvSpPr>
          <p:cNvPr id="4" name="TextBox 3">
            <a:extLst>
              <a:ext uri="{FF2B5EF4-FFF2-40B4-BE49-F238E27FC236}">
                <a16:creationId xmlns:a16="http://schemas.microsoft.com/office/drawing/2014/main" id="{1F54A4D8-7C43-A40E-C8DC-421C020B3829}"/>
              </a:ext>
            </a:extLst>
          </p:cNvPr>
          <p:cNvSpPr txBox="1"/>
          <p:nvPr/>
        </p:nvSpPr>
        <p:spPr>
          <a:xfrm>
            <a:off x="81969" y="1698533"/>
            <a:ext cx="8980061" cy="4401205"/>
          </a:xfrm>
          <a:prstGeom prst="rect">
            <a:avLst/>
          </a:prstGeom>
          <a:noFill/>
        </p:spPr>
        <p:txBody>
          <a:bodyPr wrap="square" rtlCol="0">
            <a:spAutoFit/>
          </a:bodyPr>
          <a:lstStyle/>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Now take a look at Table 6. Heterogeneous Effects: The Big-5</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Table 6 uses multivariate regression with more than one independent variable, unlike the previous models</a:t>
            </a:r>
          </a:p>
          <a:p>
            <a:pPr marL="342900" indent="-342900">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Four of the variables are interaction terms “Visiting big 5 * home Big 5” and “Visiting big 5 * home Big 5 * ban” will need to be created and “Visiting team Big 5 * ban” and “Home team Big 5 * ban” are already in the dataset</a:t>
            </a:r>
          </a:p>
          <a:p>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You will only be replicating the variables used in Model 1, 5, 6, and 7 using the basic regression method from Table 1, meaning that </a:t>
            </a:r>
            <a:r>
              <a:rPr lang="en-US" sz="2000" b="1" dirty="0">
                <a:latin typeface="Arial" panose="020B0604020202020204" pitchFamily="34" charset="0"/>
                <a:cs typeface="Arial" panose="020B0604020202020204" pitchFamily="34" charset="0"/>
              </a:rPr>
              <a:t>Only Model 1 will match the paper’s output</a:t>
            </a:r>
          </a:p>
          <a:p>
            <a:pPr marL="342900" indent="-342900">
              <a:buFont typeface="Wingdings" panose="05000000000000000000" pitchFamily="2" charset="2"/>
              <a:buChar char="§"/>
            </a:pPr>
            <a:endParaRPr lang="en-US" sz="20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a:latin typeface="Arial" panose="020B0604020202020204" pitchFamily="34" charset="0"/>
                <a:cs typeface="Arial" panose="020B0604020202020204" pitchFamily="34" charset="0"/>
              </a:rPr>
              <a:t>The objective is to interpret the changes in the coefficients between models</a:t>
            </a:r>
          </a:p>
        </p:txBody>
      </p:sp>
    </p:spTree>
    <p:extLst>
      <p:ext uri="{BB962C8B-B14F-4D97-AF65-F5344CB8AC3E}">
        <p14:creationId xmlns:p14="http://schemas.microsoft.com/office/powerpoint/2010/main" val="314608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EEC9-AD69-0D9C-3D57-D870F676BDB7}"/>
              </a:ext>
            </a:extLst>
          </p:cNvPr>
          <p:cNvSpPr>
            <a:spLocks noGrp="1"/>
          </p:cNvSpPr>
          <p:nvPr>
            <p:ph type="title"/>
          </p:nvPr>
        </p:nvSpPr>
        <p:spPr>
          <a:xfrm>
            <a:off x="457199" y="282636"/>
            <a:ext cx="6605337" cy="1029025"/>
          </a:xfrm>
        </p:spPr>
        <p:txBody>
          <a:bodyPr vert="horz" lIns="0" tIns="0" rIns="0" bIns="0" rtlCol="0" anchor="ctr">
            <a:normAutofit/>
          </a:bodyPr>
          <a:lstStyle/>
          <a:p>
            <a:r>
              <a:rPr lang="en-US" sz="2700"/>
              <a:t>Table 1: Descriptive Statistics</a:t>
            </a:r>
          </a:p>
        </p:txBody>
      </p:sp>
      <p:sp>
        <p:nvSpPr>
          <p:cNvPr id="5" name="Slide Number Placeholder 4">
            <a:extLst>
              <a:ext uri="{FF2B5EF4-FFF2-40B4-BE49-F238E27FC236}">
                <a16:creationId xmlns:a16="http://schemas.microsoft.com/office/drawing/2014/main" id="{B21EBFF2-57AC-8295-0664-E828B1A3F835}"/>
              </a:ext>
            </a:extLst>
          </p:cNvPr>
          <p:cNvSpPr>
            <a:spLocks noGrp="1"/>
          </p:cNvSpPr>
          <p:nvPr>
            <p:ph type="sldNum" sz="quarter" idx="12"/>
          </p:nvPr>
        </p:nvSpPr>
        <p:spPr/>
        <p:txBody>
          <a:bodyPr/>
          <a:lstStyle/>
          <a:p>
            <a:fld id="{1AD69C19-48F0-3644-AE72-F38508D49EE5}" type="slidenum">
              <a:rPr lang="en-US" smtClean="0"/>
              <a:t>6</a:t>
            </a:fld>
            <a:endParaRPr lang="en-US"/>
          </a:p>
        </p:txBody>
      </p:sp>
      <p:pic>
        <p:nvPicPr>
          <p:cNvPr id="6" name="Picture 5">
            <a:extLst>
              <a:ext uri="{FF2B5EF4-FFF2-40B4-BE49-F238E27FC236}">
                <a16:creationId xmlns:a16="http://schemas.microsoft.com/office/drawing/2014/main" id="{C3DAB500-F1FB-23FB-263B-18F283BE18A4}"/>
              </a:ext>
            </a:extLst>
          </p:cNvPr>
          <p:cNvPicPr>
            <a:picLocks noChangeAspect="1"/>
          </p:cNvPicPr>
          <p:nvPr/>
        </p:nvPicPr>
        <p:blipFill>
          <a:blip r:embed="rId2"/>
          <a:stretch>
            <a:fillRect/>
          </a:stretch>
        </p:blipFill>
        <p:spPr>
          <a:xfrm>
            <a:off x="571500" y="1552852"/>
            <a:ext cx="3188790" cy="4692566"/>
          </a:xfrm>
          <a:prstGeom prst="rect">
            <a:avLst/>
          </a:prstGeom>
        </p:spPr>
      </p:pic>
      <p:sp>
        <p:nvSpPr>
          <p:cNvPr id="9" name="TextBox 8">
            <a:extLst>
              <a:ext uri="{FF2B5EF4-FFF2-40B4-BE49-F238E27FC236}">
                <a16:creationId xmlns:a16="http://schemas.microsoft.com/office/drawing/2014/main" id="{9FCB2835-AD91-8832-05CD-67CDAF0E329B}"/>
              </a:ext>
            </a:extLst>
          </p:cNvPr>
          <p:cNvSpPr txBox="1"/>
          <p:nvPr/>
        </p:nvSpPr>
        <p:spPr>
          <a:xfrm>
            <a:off x="4426437" y="1392424"/>
            <a:ext cx="3897811" cy="3477875"/>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Import the Stata “data_1_liga” dataset from the “Moral Support Data” folder</a:t>
            </a:r>
          </a:p>
          <a:p>
            <a:pPr algn="ct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1. Open SPSS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2. Click “File” on the top left</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3. Hover over “Import Data”</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4. Click “Stata”</a:t>
            </a:r>
          </a:p>
        </p:txBody>
      </p:sp>
      <p:sp>
        <p:nvSpPr>
          <p:cNvPr id="3" name="TextBox 2">
            <a:extLst>
              <a:ext uri="{FF2B5EF4-FFF2-40B4-BE49-F238E27FC236}">
                <a16:creationId xmlns:a16="http://schemas.microsoft.com/office/drawing/2014/main" id="{B4DDCFF9-ED62-720C-F6F1-8D8AF697BFB8}"/>
              </a:ext>
            </a:extLst>
          </p:cNvPr>
          <p:cNvSpPr txBox="1"/>
          <p:nvPr/>
        </p:nvSpPr>
        <p:spPr>
          <a:xfrm>
            <a:off x="3929474" y="4957744"/>
            <a:ext cx="4891735" cy="132343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Note: We imported and converted the two datasets from Stata to SPSS for you, so you only need to click “Open” from the “File” menu to access them.</a:t>
            </a:r>
          </a:p>
        </p:txBody>
      </p:sp>
    </p:spTree>
    <p:extLst>
      <p:ext uri="{BB962C8B-B14F-4D97-AF65-F5344CB8AC3E}">
        <p14:creationId xmlns:p14="http://schemas.microsoft.com/office/powerpoint/2010/main" val="55582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60</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6: OLS Estimation</a:t>
            </a:r>
          </a:p>
        </p:txBody>
      </p:sp>
      <p:pic>
        <p:nvPicPr>
          <p:cNvPr id="8" name="Picture 7">
            <a:extLst>
              <a:ext uri="{FF2B5EF4-FFF2-40B4-BE49-F238E27FC236}">
                <a16:creationId xmlns:a16="http://schemas.microsoft.com/office/drawing/2014/main" id="{2D08DB57-F015-0BE8-CF24-A13DE337BE1A}"/>
              </a:ext>
            </a:extLst>
          </p:cNvPr>
          <p:cNvPicPr>
            <a:picLocks noChangeAspect="1"/>
          </p:cNvPicPr>
          <p:nvPr/>
        </p:nvPicPr>
        <p:blipFill>
          <a:blip r:embed="rId2"/>
          <a:stretch>
            <a:fillRect/>
          </a:stretch>
        </p:blipFill>
        <p:spPr>
          <a:xfrm>
            <a:off x="152206" y="1588584"/>
            <a:ext cx="4987912" cy="4758875"/>
          </a:xfrm>
          <a:prstGeom prst="rect">
            <a:avLst/>
          </a:prstGeom>
        </p:spPr>
      </p:pic>
      <p:sp>
        <p:nvSpPr>
          <p:cNvPr id="9" name="TextBox 8">
            <a:extLst>
              <a:ext uri="{FF2B5EF4-FFF2-40B4-BE49-F238E27FC236}">
                <a16:creationId xmlns:a16="http://schemas.microsoft.com/office/drawing/2014/main" id="{E3A66614-6ED3-8A71-9065-064BCC8467D9}"/>
              </a:ext>
            </a:extLst>
          </p:cNvPr>
          <p:cNvSpPr txBox="1"/>
          <p:nvPr/>
        </p:nvSpPr>
        <p:spPr>
          <a:xfrm>
            <a:off x="5273040" y="3229357"/>
            <a:ext cx="3870960" cy="1477328"/>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Create the two interaction terms</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1. Click “Transform”</a:t>
            </a:r>
          </a:p>
          <a:p>
            <a:pPr marL="342900" indent="-342900">
              <a:buAutoNum type="arabicPeriod"/>
            </a:pP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 Click “Compute Variable…”</a:t>
            </a:r>
          </a:p>
        </p:txBody>
      </p:sp>
    </p:spTree>
    <p:extLst>
      <p:ext uri="{BB962C8B-B14F-4D97-AF65-F5344CB8AC3E}">
        <p14:creationId xmlns:p14="http://schemas.microsoft.com/office/powerpoint/2010/main" val="1555797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61</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6: OLS Estimation</a:t>
            </a:r>
          </a:p>
        </p:txBody>
      </p:sp>
      <p:sp>
        <p:nvSpPr>
          <p:cNvPr id="9" name="TextBox 8">
            <a:extLst>
              <a:ext uri="{FF2B5EF4-FFF2-40B4-BE49-F238E27FC236}">
                <a16:creationId xmlns:a16="http://schemas.microsoft.com/office/drawing/2014/main" id="{E3A66614-6ED3-8A71-9065-064BCC8467D9}"/>
              </a:ext>
            </a:extLst>
          </p:cNvPr>
          <p:cNvSpPr txBox="1"/>
          <p:nvPr/>
        </p:nvSpPr>
        <p:spPr>
          <a:xfrm>
            <a:off x="5189220" y="2497837"/>
            <a:ext cx="3954780" cy="2585323"/>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Create the two interaction terms</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3. Under “Target Variable” name the new variable “visitbig5_homebig5”</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4. Add “big_5_visitor” then click “*” on the keypad and add “big_5_local”</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5. Click “OK”</a:t>
            </a:r>
          </a:p>
        </p:txBody>
      </p:sp>
      <p:pic>
        <p:nvPicPr>
          <p:cNvPr id="5" name="Picture 4">
            <a:extLst>
              <a:ext uri="{FF2B5EF4-FFF2-40B4-BE49-F238E27FC236}">
                <a16:creationId xmlns:a16="http://schemas.microsoft.com/office/drawing/2014/main" id="{E5067926-5953-7C67-A31E-D908F7D07E86}"/>
              </a:ext>
            </a:extLst>
          </p:cNvPr>
          <p:cNvPicPr>
            <a:picLocks noChangeAspect="1"/>
          </p:cNvPicPr>
          <p:nvPr/>
        </p:nvPicPr>
        <p:blipFill>
          <a:blip r:embed="rId2"/>
          <a:stretch>
            <a:fillRect/>
          </a:stretch>
        </p:blipFill>
        <p:spPr>
          <a:xfrm>
            <a:off x="85316" y="1882140"/>
            <a:ext cx="5057354" cy="4181821"/>
          </a:xfrm>
          <a:prstGeom prst="rect">
            <a:avLst/>
          </a:prstGeom>
        </p:spPr>
      </p:pic>
    </p:spTree>
    <p:extLst>
      <p:ext uri="{BB962C8B-B14F-4D97-AF65-F5344CB8AC3E}">
        <p14:creationId xmlns:p14="http://schemas.microsoft.com/office/powerpoint/2010/main" val="3402076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62</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6: OLS Estimation</a:t>
            </a:r>
          </a:p>
        </p:txBody>
      </p:sp>
      <p:sp>
        <p:nvSpPr>
          <p:cNvPr id="9" name="TextBox 8">
            <a:extLst>
              <a:ext uri="{FF2B5EF4-FFF2-40B4-BE49-F238E27FC236}">
                <a16:creationId xmlns:a16="http://schemas.microsoft.com/office/drawing/2014/main" id="{E3A66614-6ED3-8A71-9065-064BCC8467D9}"/>
              </a:ext>
            </a:extLst>
          </p:cNvPr>
          <p:cNvSpPr txBox="1"/>
          <p:nvPr/>
        </p:nvSpPr>
        <p:spPr>
          <a:xfrm>
            <a:off x="4869428" y="2010157"/>
            <a:ext cx="4168140" cy="341632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Create the two interaction terms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6. Repeat the steps on slide 60 to return to the “Compute Variable” menu</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7. Under “Target Variable” name the new variable “visitbig5_homebig5_ban”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8. Repeat step 4 on slide 61 then click “*” on the keypad and add “law”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9. Click “OK”</a:t>
            </a:r>
          </a:p>
        </p:txBody>
      </p:sp>
      <p:pic>
        <p:nvPicPr>
          <p:cNvPr id="6" name="Picture 5">
            <a:extLst>
              <a:ext uri="{FF2B5EF4-FFF2-40B4-BE49-F238E27FC236}">
                <a16:creationId xmlns:a16="http://schemas.microsoft.com/office/drawing/2014/main" id="{F854DFD2-068E-18F8-51EE-16B31754DC27}"/>
              </a:ext>
            </a:extLst>
          </p:cNvPr>
          <p:cNvPicPr>
            <a:picLocks noChangeAspect="1"/>
          </p:cNvPicPr>
          <p:nvPr/>
        </p:nvPicPr>
        <p:blipFill>
          <a:blip r:embed="rId2"/>
          <a:stretch>
            <a:fillRect/>
          </a:stretch>
        </p:blipFill>
        <p:spPr>
          <a:xfrm>
            <a:off x="106432" y="1926336"/>
            <a:ext cx="4651008" cy="3851119"/>
          </a:xfrm>
          <a:prstGeom prst="rect">
            <a:avLst/>
          </a:prstGeom>
        </p:spPr>
      </p:pic>
    </p:spTree>
    <p:extLst>
      <p:ext uri="{BB962C8B-B14F-4D97-AF65-F5344CB8AC3E}">
        <p14:creationId xmlns:p14="http://schemas.microsoft.com/office/powerpoint/2010/main" val="1867821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63</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6: OLS Estimation</a:t>
            </a:r>
          </a:p>
        </p:txBody>
      </p:sp>
      <p:pic>
        <p:nvPicPr>
          <p:cNvPr id="5" name="Picture 4">
            <a:extLst>
              <a:ext uri="{FF2B5EF4-FFF2-40B4-BE49-F238E27FC236}">
                <a16:creationId xmlns:a16="http://schemas.microsoft.com/office/drawing/2014/main" id="{C278A07E-5CC1-3BFB-3B47-00E25F63C5D7}"/>
              </a:ext>
            </a:extLst>
          </p:cNvPr>
          <p:cNvPicPr>
            <a:picLocks noChangeAspect="1"/>
          </p:cNvPicPr>
          <p:nvPr/>
        </p:nvPicPr>
        <p:blipFill>
          <a:blip r:embed="rId2"/>
          <a:stretch>
            <a:fillRect/>
          </a:stretch>
        </p:blipFill>
        <p:spPr>
          <a:xfrm>
            <a:off x="1000124" y="1402506"/>
            <a:ext cx="7143751" cy="2952289"/>
          </a:xfrm>
          <a:prstGeom prst="rect">
            <a:avLst/>
          </a:prstGeom>
        </p:spPr>
      </p:pic>
      <p:sp>
        <p:nvSpPr>
          <p:cNvPr id="6" name="TextBox 5">
            <a:extLst>
              <a:ext uri="{FF2B5EF4-FFF2-40B4-BE49-F238E27FC236}">
                <a16:creationId xmlns:a16="http://schemas.microsoft.com/office/drawing/2014/main" id="{3B8237CF-AFF0-B28A-61C2-257B5879BFF6}"/>
              </a:ext>
            </a:extLst>
          </p:cNvPr>
          <p:cNvSpPr txBox="1"/>
          <p:nvPr/>
        </p:nvSpPr>
        <p:spPr>
          <a:xfrm>
            <a:off x="114298" y="4285161"/>
            <a:ext cx="8915401" cy="1938992"/>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Run OLS Regression with Model 1 Variables</a:t>
            </a:r>
          </a:p>
          <a:p>
            <a:pPr algn="ct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10. Setup the regression according to the above image</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11. Ensure that the “Style” menu is adjusted to report 3 significant digits as done for previous regressions then click “OK”</a:t>
            </a:r>
          </a:p>
        </p:txBody>
      </p:sp>
    </p:spTree>
    <p:extLst>
      <p:ext uri="{BB962C8B-B14F-4D97-AF65-F5344CB8AC3E}">
        <p14:creationId xmlns:p14="http://schemas.microsoft.com/office/powerpoint/2010/main" val="4125763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64</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6: OLS Estimation</a:t>
            </a:r>
          </a:p>
        </p:txBody>
      </p:sp>
      <p:sp>
        <p:nvSpPr>
          <p:cNvPr id="6" name="TextBox 5">
            <a:extLst>
              <a:ext uri="{FF2B5EF4-FFF2-40B4-BE49-F238E27FC236}">
                <a16:creationId xmlns:a16="http://schemas.microsoft.com/office/drawing/2014/main" id="{3B8237CF-AFF0-B28A-61C2-257B5879BFF6}"/>
              </a:ext>
            </a:extLst>
          </p:cNvPr>
          <p:cNvSpPr txBox="1"/>
          <p:nvPr/>
        </p:nvSpPr>
        <p:spPr>
          <a:xfrm>
            <a:off x="457200" y="1633401"/>
            <a:ext cx="8229600" cy="4401205"/>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Run OLS Regression for Models 5, 6, and 7</a:t>
            </a:r>
          </a:p>
          <a:p>
            <a:pPr algn="ctr"/>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Repeat the previous regression steps for step 12 through 14</a:t>
            </a:r>
          </a:p>
          <a:p>
            <a:pPr algn="ct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12. Replicate Model 5 by removing “big_5_local” from the independent variables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13. Replicate Model 6 by adding “big_5_local” back and removing “big_5_visitor” from the independent variables</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14. Replicate Model 7 by removing “big_5_local” from the independent variables again</a:t>
            </a:r>
          </a:p>
          <a:p>
            <a:endParaRPr lang="en-US" sz="2000">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a:latin typeface="Arial" panose="020B0604020202020204" pitchFamily="34" charset="0"/>
                <a:cs typeface="Arial" panose="020B0604020202020204" pitchFamily="34" charset="0"/>
              </a:rPr>
              <a:t>Crosscheck your results for each model with the next slide</a:t>
            </a:r>
          </a:p>
        </p:txBody>
      </p:sp>
    </p:spTree>
    <p:extLst>
      <p:ext uri="{BB962C8B-B14F-4D97-AF65-F5344CB8AC3E}">
        <p14:creationId xmlns:p14="http://schemas.microsoft.com/office/powerpoint/2010/main" val="2471644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EFFD6-3538-E3C0-1353-0A655FA08564}"/>
              </a:ext>
            </a:extLst>
          </p:cNvPr>
          <p:cNvSpPr>
            <a:spLocks noGrp="1"/>
          </p:cNvSpPr>
          <p:nvPr>
            <p:ph type="sldNum" sz="quarter" idx="12"/>
          </p:nvPr>
        </p:nvSpPr>
        <p:spPr/>
        <p:txBody>
          <a:bodyPr/>
          <a:lstStyle/>
          <a:p>
            <a:fld id="{1AD69C19-48F0-3644-AE72-F38508D49EE5}" type="slidenum">
              <a:rPr lang="en-US" smtClean="0"/>
              <a:t>65</a:t>
            </a:fld>
            <a:endParaRPr lang="en-US"/>
          </a:p>
        </p:txBody>
      </p:sp>
      <p:sp>
        <p:nvSpPr>
          <p:cNvPr id="3" name="Title 1">
            <a:extLst>
              <a:ext uri="{FF2B5EF4-FFF2-40B4-BE49-F238E27FC236}">
                <a16:creationId xmlns:a16="http://schemas.microsoft.com/office/drawing/2014/main" id="{AA691DCD-7035-899F-7876-657C567E332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6: OLS Estimation</a:t>
            </a:r>
          </a:p>
        </p:txBody>
      </p:sp>
      <p:pic>
        <p:nvPicPr>
          <p:cNvPr id="5" name="Picture 4">
            <a:extLst>
              <a:ext uri="{FF2B5EF4-FFF2-40B4-BE49-F238E27FC236}">
                <a16:creationId xmlns:a16="http://schemas.microsoft.com/office/drawing/2014/main" id="{72530390-A3AC-E713-89DB-DAE1C516511A}"/>
              </a:ext>
            </a:extLst>
          </p:cNvPr>
          <p:cNvPicPr>
            <a:picLocks noChangeAspect="1"/>
          </p:cNvPicPr>
          <p:nvPr/>
        </p:nvPicPr>
        <p:blipFill>
          <a:blip r:embed="rId2"/>
          <a:stretch>
            <a:fillRect/>
          </a:stretch>
        </p:blipFill>
        <p:spPr>
          <a:xfrm>
            <a:off x="220980" y="1657879"/>
            <a:ext cx="4098072" cy="2316302"/>
          </a:xfrm>
          <a:prstGeom prst="rect">
            <a:avLst/>
          </a:prstGeom>
        </p:spPr>
      </p:pic>
      <p:sp>
        <p:nvSpPr>
          <p:cNvPr id="7" name="TextBox 6">
            <a:extLst>
              <a:ext uri="{FF2B5EF4-FFF2-40B4-BE49-F238E27FC236}">
                <a16:creationId xmlns:a16="http://schemas.microsoft.com/office/drawing/2014/main" id="{BB36E6C0-3A5E-1F57-3664-6718535BC1E9}"/>
              </a:ext>
            </a:extLst>
          </p:cNvPr>
          <p:cNvSpPr txBox="1"/>
          <p:nvPr/>
        </p:nvSpPr>
        <p:spPr>
          <a:xfrm>
            <a:off x="784859" y="1716904"/>
            <a:ext cx="502234"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(1)</a:t>
            </a:r>
          </a:p>
        </p:txBody>
      </p:sp>
      <p:pic>
        <p:nvPicPr>
          <p:cNvPr id="9" name="Picture 8">
            <a:extLst>
              <a:ext uri="{FF2B5EF4-FFF2-40B4-BE49-F238E27FC236}">
                <a16:creationId xmlns:a16="http://schemas.microsoft.com/office/drawing/2014/main" id="{C34C61EB-0195-C9E6-C651-797EF85070D5}"/>
              </a:ext>
            </a:extLst>
          </p:cNvPr>
          <p:cNvPicPr>
            <a:picLocks noChangeAspect="1"/>
          </p:cNvPicPr>
          <p:nvPr/>
        </p:nvPicPr>
        <p:blipFill>
          <a:blip r:embed="rId3"/>
          <a:stretch>
            <a:fillRect/>
          </a:stretch>
        </p:blipFill>
        <p:spPr>
          <a:xfrm>
            <a:off x="4661951" y="1716904"/>
            <a:ext cx="4261069" cy="2157849"/>
          </a:xfrm>
          <a:prstGeom prst="rect">
            <a:avLst/>
          </a:prstGeom>
        </p:spPr>
      </p:pic>
      <p:sp>
        <p:nvSpPr>
          <p:cNvPr id="10" name="TextBox 9">
            <a:extLst>
              <a:ext uri="{FF2B5EF4-FFF2-40B4-BE49-F238E27FC236}">
                <a16:creationId xmlns:a16="http://schemas.microsoft.com/office/drawing/2014/main" id="{11004F5B-CE1B-08B6-D9A7-65B5A059BF0E}"/>
              </a:ext>
            </a:extLst>
          </p:cNvPr>
          <p:cNvSpPr txBox="1"/>
          <p:nvPr/>
        </p:nvSpPr>
        <p:spPr>
          <a:xfrm>
            <a:off x="5332797" y="1785484"/>
            <a:ext cx="502234"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(5)</a:t>
            </a:r>
          </a:p>
        </p:txBody>
      </p:sp>
      <p:pic>
        <p:nvPicPr>
          <p:cNvPr id="12" name="Picture 11">
            <a:extLst>
              <a:ext uri="{FF2B5EF4-FFF2-40B4-BE49-F238E27FC236}">
                <a16:creationId xmlns:a16="http://schemas.microsoft.com/office/drawing/2014/main" id="{BD48BCE7-730B-B137-FEE4-6952563B9A99}"/>
              </a:ext>
            </a:extLst>
          </p:cNvPr>
          <p:cNvPicPr>
            <a:picLocks noChangeAspect="1"/>
          </p:cNvPicPr>
          <p:nvPr/>
        </p:nvPicPr>
        <p:blipFill>
          <a:blip r:embed="rId4"/>
          <a:stretch>
            <a:fillRect/>
          </a:stretch>
        </p:blipFill>
        <p:spPr>
          <a:xfrm>
            <a:off x="220980" y="4233556"/>
            <a:ext cx="4098072" cy="2064839"/>
          </a:xfrm>
          <a:prstGeom prst="rect">
            <a:avLst/>
          </a:prstGeom>
        </p:spPr>
      </p:pic>
      <p:sp>
        <p:nvSpPr>
          <p:cNvPr id="13" name="TextBox 12">
            <a:extLst>
              <a:ext uri="{FF2B5EF4-FFF2-40B4-BE49-F238E27FC236}">
                <a16:creationId xmlns:a16="http://schemas.microsoft.com/office/drawing/2014/main" id="{39EBAD6C-8EE7-DF36-8092-72F9B9FEE501}"/>
              </a:ext>
            </a:extLst>
          </p:cNvPr>
          <p:cNvSpPr txBox="1"/>
          <p:nvPr/>
        </p:nvSpPr>
        <p:spPr>
          <a:xfrm>
            <a:off x="784859" y="4302599"/>
            <a:ext cx="502234"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(6)</a:t>
            </a:r>
          </a:p>
        </p:txBody>
      </p:sp>
      <p:pic>
        <p:nvPicPr>
          <p:cNvPr id="15" name="Picture 14">
            <a:extLst>
              <a:ext uri="{FF2B5EF4-FFF2-40B4-BE49-F238E27FC236}">
                <a16:creationId xmlns:a16="http://schemas.microsoft.com/office/drawing/2014/main" id="{BCBD4C58-C9FB-4F37-0721-338169050AE4}"/>
              </a:ext>
            </a:extLst>
          </p:cNvPr>
          <p:cNvPicPr>
            <a:picLocks noChangeAspect="1"/>
          </p:cNvPicPr>
          <p:nvPr/>
        </p:nvPicPr>
        <p:blipFill>
          <a:blip r:embed="rId5"/>
          <a:stretch>
            <a:fillRect/>
          </a:stretch>
        </p:blipFill>
        <p:spPr>
          <a:xfrm>
            <a:off x="4612776" y="4233556"/>
            <a:ext cx="4310244" cy="1916895"/>
          </a:xfrm>
          <a:prstGeom prst="rect">
            <a:avLst/>
          </a:prstGeom>
        </p:spPr>
      </p:pic>
      <p:sp>
        <p:nvSpPr>
          <p:cNvPr id="16" name="TextBox 15">
            <a:extLst>
              <a:ext uri="{FF2B5EF4-FFF2-40B4-BE49-F238E27FC236}">
                <a16:creationId xmlns:a16="http://schemas.microsoft.com/office/drawing/2014/main" id="{E64F26C8-3E9A-CAB3-F50E-3C24676585C6}"/>
              </a:ext>
            </a:extLst>
          </p:cNvPr>
          <p:cNvSpPr txBox="1"/>
          <p:nvPr/>
        </p:nvSpPr>
        <p:spPr>
          <a:xfrm>
            <a:off x="5332797" y="4319222"/>
            <a:ext cx="502234"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(7)</a:t>
            </a:r>
          </a:p>
        </p:txBody>
      </p:sp>
    </p:spTree>
    <p:extLst>
      <p:ext uri="{BB962C8B-B14F-4D97-AF65-F5344CB8AC3E}">
        <p14:creationId xmlns:p14="http://schemas.microsoft.com/office/powerpoint/2010/main" val="4255149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23C57F-2400-3D01-51E9-49E514385A26}"/>
              </a:ext>
            </a:extLst>
          </p:cNvPr>
          <p:cNvSpPr txBox="1"/>
          <p:nvPr/>
        </p:nvSpPr>
        <p:spPr>
          <a:xfrm>
            <a:off x="2287394" y="2355629"/>
            <a:ext cx="4574787" cy="2852079"/>
          </a:xfrm>
          <a:prstGeom prst="rect">
            <a:avLst/>
          </a:prstGeom>
        </p:spPr>
        <p:txBody>
          <a:bodyPr vert="horz" lIns="68580" tIns="34290" rIns="68580" bIns="34290" rtlCol="0">
            <a:normAutofit/>
          </a:bodyPr>
          <a:lstStyle>
            <a:lvl1pPr marL="228600" indent="-228600">
              <a:lnSpc>
                <a:spcPct val="90000"/>
              </a:lnSpc>
              <a:spcBef>
                <a:spcPts val="1000"/>
              </a:spcBef>
              <a:buFont typeface="Arial" panose="020B0604020202020204" pitchFamily="34" charset="0"/>
              <a:buChar char="•"/>
              <a:defRPr sz="2000">
                <a:latin typeface="Aptos" panose="020B0004020202020204" pitchFamily="34"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sz="1500"/>
          </a:p>
        </p:txBody>
      </p:sp>
      <p:sp>
        <p:nvSpPr>
          <p:cNvPr id="2" name="Slide Number Placeholder 1">
            <a:extLst>
              <a:ext uri="{FF2B5EF4-FFF2-40B4-BE49-F238E27FC236}">
                <a16:creationId xmlns:a16="http://schemas.microsoft.com/office/drawing/2014/main" id="{6C235BA4-6FBE-857C-5A08-AF0F22D2505B}"/>
              </a:ext>
            </a:extLst>
          </p:cNvPr>
          <p:cNvSpPr>
            <a:spLocks noGrp="1"/>
          </p:cNvSpPr>
          <p:nvPr>
            <p:ph type="sldNum" sz="quarter" idx="12"/>
          </p:nvPr>
        </p:nvSpPr>
        <p:spPr/>
        <p:txBody>
          <a:bodyPr/>
          <a:lstStyle/>
          <a:p>
            <a:fld id="{1AD69C19-48F0-3644-AE72-F38508D49EE5}" type="slidenum">
              <a:rPr lang="en-US" smtClean="0"/>
              <a:t>7</a:t>
            </a:fld>
            <a:endParaRPr lang="en-US"/>
          </a:p>
        </p:txBody>
      </p:sp>
      <p:sp>
        <p:nvSpPr>
          <p:cNvPr id="7" name="Title 1">
            <a:extLst>
              <a:ext uri="{FF2B5EF4-FFF2-40B4-BE49-F238E27FC236}">
                <a16:creationId xmlns:a16="http://schemas.microsoft.com/office/drawing/2014/main" id="{262B9737-8A82-F4B7-690A-1B87EA352285}"/>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9" name="Picture 8">
            <a:extLst>
              <a:ext uri="{FF2B5EF4-FFF2-40B4-BE49-F238E27FC236}">
                <a16:creationId xmlns:a16="http://schemas.microsoft.com/office/drawing/2014/main" id="{AB809B41-756A-96DE-C3DD-EC906E07CDCE}"/>
              </a:ext>
            </a:extLst>
          </p:cNvPr>
          <p:cNvPicPr>
            <a:picLocks noChangeAspect="1"/>
          </p:cNvPicPr>
          <p:nvPr/>
        </p:nvPicPr>
        <p:blipFill>
          <a:blip r:embed="rId2"/>
          <a:stretch>
            <a:fillRect/>
          </a:stretch>
        </p:blipFill>
        <p:spPr>
          <a:xfrm>
            <a:off x="151535" y="2173983"/>
            <a:ext cx="5139894" cy="3463142"/>
          </a:xfrm>
          <a:prstGeom prst="rect">
            <a:avLst/>
          </a:prstGeom>
        </p:spPr>
      </p:pic>
      <p:sp>
        <p:nvSpPr>
          <p:cNvPr id="10" name="TextBox 9">
            <a:extLst>
              <a:ext uri="{FF2B5EF4-FFF2-40B4-BE49-F238E27FC236}">
                <a16:creationId xmlns:a16="http://schemas.microsoft.com/office/drawing/2014/main" id="{FB4BC8FF-D72F-7E47-E340-DB8CBC312770}"/>
              </a:ext>
            </a:extLst>
          </p:cNvPr>
          <p:cNvSpPr txBox="1"/>
          <p:nvPr/>
        </p:nvSpPr>
        <p:spPr>
          <a:xfrm>
            <a:off x="5354962" y="2504394"/>
            <a:ext cx="3637503" cy="2554545"/>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Import the Stata “data_1_liga” dataset from the “Moral Support Data” folder</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5. Select “data_1_liga” from </a:t>
            </a:r>
          </a:p>
          <a:p>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dta</a:t>
            </a:r>
            <a:r>
              <a:rPr lang="en-US" sz="2000" dirty="0">
                <a:latin typeface="Arial" panose="020B0604020202020204" pitchFamily="34" charset="0"/>
                <a:cs typeface="Arial" panose="020B0604020202020204" pitchFamily="34" charset="0"/>
              </a:rPr>
              <a:t>” folder</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6. Click “Open”</a:t>
            </a:r>
          </a:p>
        </p:txBody>
      </p:sp>
      <p:sp>
        <p:nvSpPr>
          <p:cNvPr id="4" name="TextBox 3">
            <a:extLst>
              <a:ext uri="{FF2B5EF4-FFF2-40B4-BE49-F238E27FC236}">
                <a16:creationId xmlns:a16="http://schemas.microsoft.com/office/drawing/2014/main" id="{16D57D00-2A9D-558E-7E61-DF1A827BC26A}"/>
              </a:ext>
            </a:extLst>
          </p:cNvPr>
          <p:cNvSpPr txBox="1"/>
          <p:nvPr/>
        </p:nvSpPr>
        <p:spPr>
          <a:xfrm>
            <a:off x="2721482" y="1559208"/>
            <a:ext cx="4891735"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This slide can be skipped</a:t>
            </a:r>
          </a:p>
        </p:txBody>
      </p:sp>
    </p:spTree>
    <p:extLst>
      <p:ext uri="{BB962C8B-B14F-4D97-AF65-F5344CB8AC3E}">
        <p14:creationId xmlns:p14="http://schemas.microsoft.com/office/powerpoint/2010/main" val="1761954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8</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pic>
        <p:nvPicPr>
          <p:cNvPr id="13" name="Picture 12">
            <a:extLst>
              <a:ext uri="{FF2B5EF4-FFF2-40B4-BE49-F238E27FC236}">
                <a16:creationId xmlns:a16="http://schemas.microsoft.com/office/drawing/2014/main" id="{445D8CEA-60A5-5078-A4A4-BD46F4671316}"/>
              </a:ext>
            </a:extLst>
          </p:cNvPr>
          <p:cNvPicPr>
            <a:picLocks noChangeAspect="1"/>
          </p:cNvPicPr>
          <p:nvPr/>
        </p:nvPicPr>
        <p:blipFill>
          <a:blip r:embed="rId2"/>
          <a:stretch>
            <a:fillRect/>
          </a:stretch>
        </p:blipFill>
        <p:spPr>
          <a:xfrm>
            <a:off x="293141" y="1491048"/>
            <a:ext cx="4278859" cy="4816174"/>
          </a:xfrm>
          <a:prstGeom prst="rect">
            <a:avLst/>
          </a:prstGeom>
        </p:spPr>
      </p:pic>
      <p:sp>
        <p:nvSpPr>
          <p:cNvPr id="14" name="TextBox 13">
            <a:extLst>
              <a:ext uri="{FF2B5EF4-FFF2-40B4-BE49-F238E27FC236}">
                <a16:creationId xmlns:a16="http://schemas.microsoft.com/office/drawing/2014/main" id="{B4FA300B-118E-76DA-F79D-370250086220}"/>
              </a:ext>
            </a:extLst>
          </p:cNvPr>
          <p:cNvSpPr txBox="1"/>
          <p:nvPr/>
        </p:nvSpPr>
        <p:spPr>
          <a:xfrm>
            <a:off x="4788568" y="2621862"/>
            <a:ext cx="4162925" cy="2554545"/>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Filter the dataset by the dummy variable “law” = 0 to only include matches played before the ban on visiting team fans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7. Click “Data”</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8. Click “Select Cases…”</a:t>
            </a:r>
          </a:p>
        </p:txBody>
      </p:sp>
    </p:spTree>
    <p:extLst>
      <p:ext uri="{BB962C8B-B14F-4D97-AF65-F5344CB8AC3E}">
        <p14:creationId xmlns:p14="http://schemas.microsoft.com/office/powerpoint/2010/main" val="33653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B87E9-1A41-F526-C849-AF153A34924B}"/>
              </a:ext>
            </a:extLst>
          </p:cNvPr>
          <p:cNvSpPr>
            <a:spLocks noGrp="1"/>
          </p:cNvSpPr>
          <p:nvPr>
            <p:ph type="sldNum" sz="quarter" idx="12"/>
          </p:nvPr>
        </p:nvSpPr>
        <p:spPr/>
        <p:txBody>
          <a:bodyPr/>
          <a:lstStyle/>
          <a:p>
            <a:fld id="{1AD69C19-48F0-3644-AE72-F38508D49EE5}" type="slidenum">
              <a:rPr lang="en-US" smtClean="0"/>
              <a:t>9</a:t>
            </a:fld>
            <a:endParaRPr lang="en-US"/>
          </a:p>
        </p:txBody>
      </p:sp>
      <p:sp>
        <p:nvSpPr>
          <p:cNvPr id="12" name="Title 1">
            <a:extLst>
              <a:ext uri="{FF2B5EF4-FFF2-40B4-BE49-F238E27FC236}">
                <a16:creationId xmlns:a16="http://schemas.microsoft.com/office/drawing/2014/main" id="{10E80F55-F0B8-0AD0-F49F-1AC6357212BF}"/>
              </a:ext>
            </a:extLst>
          </p:cNvPr>
          <p:cNvSpPr txBox="1">
            <a:spLocks/>
          </p:cNvSpPr>
          <p:nvPr/>
        </p:nvSpPr>
        <p:spPr>
          <a:xfrm>
            <a:off x="457199" y="282636"/>
            <a:ext cx="6605337" cy="1029025"/>
          </a:xfrm>
          <a:prstGeom prst="rect">
            <a:avLst/>
          </a:prstGeom>
        </p:spPr>
        <p:txBody>
          <a:bodyPr vert="horz" lIns="0" tIns="0" rIns="0" bIns="0" rtlCol="0" anchor="ctr">
            <a:normAutofit/>
          </a:bodyPr>
          <a:lstStyle>
            <a:lvl1pPr algn="l" defTabSz="457200" rtl="0" eaLnBrk="1" latinLnBrk="0" hangingPunct="1">
              <a:lnSpc>
                <a:spcPts val="2600"/>
              </a:lnSpc>
              <a:spcBef>
                <a:spcPct val="0"/>
              </a:spcBef>
              <a:buNone/>
              <a:defRPr sz="2800" b="1" i="0" u="none" kern="1200" cap="all">
                <a:solidFill>
                  <a:schemeClr val="bg1"/>
                </a:solidFill>
                <a:latin typeface="Arial"/>
                <a:ea typeface="+mj-ea"/>
                <a:cs typeface="Arial"/>
              </a:defRPr>
            </a:lvl1pPr>
          </a:lstStyle>
          <a:p>
            <a:r>
              <a:rPr lang="en-US" sz="2700"/>
              <a:t>Table 1: Descriptive Statistics</a:t>
            </a:r>
          </a:p>
        </p:txBody>
      </p:sp>
      <p:sp>
        <p:nvSpPr>
          <p:cNvPr id="4" name="TextBox 3">
            <a:extLst>
              <a:ext uri="{FF2B5EF4-FFF2-40B4-BE49-F238E27FC236}">
                <a16:creationId xmlns:a16="http://schemas.microsoft.com/office/drawing/2014/main" id="{BB1E0C3F-60B1-E311-DC14-58B5B801A4D3}"/>
              </a:ext>
            </a:extLst>
          </p:cNvPr>
          <p:cNvSpPr txBox="1"/>
          <p:nvPr/>
        </p:nvSpPr>
        <p:spPr>
          <a:xfrm>
            <a:off x="4986185" y="2543192"/>
            <a:ext cx="3980881" cy="2554545"/>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Filter the dataset by the dummy variable “law” = 0 to only include matches played before the ban on visiting team fans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9. Select “If condition is satisfied”</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10. Click “If”</a:t>
            </a:r>
          </a:p>
        </p:txBody>
      </p:sp>
      <p:pic>
        <p:nvPicPr>
          <p:cNvPr id="7" name="Picture 6">
            <a:extLst>
              <a:ext uri="{FF2B5EF4-FFF2-40B4-BE49-F238E27FC236}">
                <a16:creationId xmlns:a16="http://schemas.microsoft.com/office/drawing/2014/main" id="{4EBD809D-FCC3-FE8E-B773-45B9811922FF}"/>
              </a:ext>
            </a:extLst>
          </p:cNvPr>
          <p:cNvPicPr>
            <a:picLocks noChangeAspect="1"/>
          </p:cNvPicPr>
          <p:nvPr/>
        </p:nvPicPr>
        <p:blipFill>
          <a:blip r:embed="rId2"/>
          <a:stretch>
            <a:fillRect/>
          </a:stretch>
        </p:blipFill>
        <p:spPr>
          <a:xfrm>
            <a:off x="163334" y="1940119"/>
            <a:ext cx="4822851" cy="4158532"/>
          </a:xfrm>
          <a:prstGeom prst="rect">
            <a:avLst/>
          </a:prstGeom>
        </p:spPr>
      </p:pic>
    </p:spTree>
    <p:extLst>
      <p:ext uri="{BB962C8B-B14F-4D97-AF65-F5344CB8AC3E}">
        <p14:creationId xmlns:p14="http://schemas.microsoft.com/office/powerpoint/2010/main" val="7706294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174&quot;&gt;&lt;object type=&quot;3&quot; unique_id=&quot;16396&quot;&gt;&lt;property id=&quot;20148&quot; value=&quot;5&quot;/&gt;&lt;property id=&quot;20300&quot; value=&quot;Slide 6 - &amp;quot;Chapter 2&amp;quot;&quot;/&gt;&lt;property id=&quot;20307&quot; value=&quot;327&quot;/&gt;&lt;/object&gt;&lt;object type=&quot;3&quot; unique_id=&quot;16397&quot;&gt;&lt;property id=&quot;20148&quot; value=&quot;5&quot;/&gt;&lt;property id=&quot;20300&quot; value=&quot;Slide 7 - &amp;quot;Frequency Distribution for Qualitative Data&amp;quot;&quot;/&gt;&lt;property id=&quot;20307&quot; value=&quot;328&quot;/&gt;&lt;/object&gt;&lt;object type=&quot;3&quot; unique_id=&quot;16398&quot;&gt;&lt;property id=&quot;20148&quot; value=&quot;5&quot;/&gt;&lt;property id=&quot;20300&quot; value=&quot;Slide 8&quot;/&gt;&lt;property id=&quot;20307&quot; value=&quot;329&quot;/&gt;&lt;/object&gt;&lt;object type=&quot;3&quot; unique_id=&quot;16399&quot;&gt;&lt;property id=&quot;20148&quot; value=&quot;5&quot;/&gt;&lt;property id=&quot;20300&quot; value=&quot;Slide 9 - &amp;quot;Graphical Displays&amp;quot;&quot;/&gt;&lt;property id=&quot;20307&quot; value=&quot;330&quot;/&gt;&lt;/object&gt;&lt;object type=&quot;3&quot; unique_id=&quot;16400&quot;&gt;&lt;property id=&quot;20148&quot; value=&quot;5&quot;/&gt;&lt;property id=&quot;20300&quot; value=&quot;Slide 12 - &amp;quot;Sec. 2.2 Displaying Quantitative Data&amp;quot;&quot;/&gt;&lt;property id=&quot;20307&quot; value=&quot;332&quot;/&gt;&lt;/object&gt;&lt;object type=&quot;3&quot; unique_id=&quot;16401&quot;&gt;&lt;property id=&quot;20148&quot; value=&quot;5&quot;/&gt;&lt;property id=&quot;20300&quot; value=&quot;Slide 13 - &amp;quot; Frequency Distributions&amp;quot;&quot;/&gt;&lt;property id=&quot;20307&quot; value=&quot;333&quot;/&gt;&lt;/object&gt;&lt;object type=&quot;3&quot; unique_id=&quot;16402&quot;&gt;&lt;property id=&quot;20148&quot; value=&quot;5&quot;/&gt;&lt;property id=&quot;20300&quot; value=&quot;Slide 14 - &amp;quot;Example: House Price Data&amp;quot;&quot;/&gt;&lt;property id=&quot;20307&quot; value=&quot;334&quot;/&gt;&lt;/object&gt;&lt;object type=&quot;3&quot; unique_id=&quot;16403&quot;&gt;&lt;property id=&quot;20148&quot; value=&quot;5&quot;/&gt;&lt;property id=&quot;20300&quot; value=&quot;Slide 15 - &amp;quot;Cumulative Frequency Distribution&amp;quot;&quot;/&gt;&lt;property id=&quot;20307&quot; value=&quot;335&quot;/&gt;&lt;/object&gt;&lt;object type=&quot;3&quot; unique_id=&quot;16405&quot;&gt;&lt;property id=&quot;20148&quot; value=&quot;5&quot;/&gt;&lt;property id=&quot;20300&quot; value=&quot;Slide 17 - &amp;quot; Histogram&amp;quot;&quot;/&gt;&lt;property id=&quot;20307&quot; value=&quot;337&quot;/&gt;&lt;/object&gt;&lt;object type=&quot;3&quot; unique_id=&quot;16406&quot;&gt;&lt;property id=&quot;20148&quot; value=&quot;5&quot;/&gt;&lt;property id=&quot;20300&quot; value=&quot;Slide 18 - &amp;quot;Describing Distributions:  Shape&amp;quot;&quot;/&gt;&lt;property id=&quot;20307&quot; value=&quot;338&quot;/&gt;&lt;/object&gt;&lt;object type=&quot;3&quot; unique_id=&quot;16407&quot;&gt;&lt;property id=&quot;20148&quot; value=&quot;5&quot;/&gt;&lt;property id=&quot;20300&quot; value=&quot;Slide 19 - &amp;quot; Skewed Distribution&amp;quot;&quot;/&gt;&lt;property id=&quot;20307&quot; value=&quot;339&quot;/&gt;&lt;/object&gt;&lt;object type=&quot;3&quot; unique_id=&quot;16408&quot;&gt;&lt;property id=&quot;20148&quot; value=&quot;5&quot;/&gt;&lt;property id=&quot;20300&quot; value=&quot;Slide 20 - &amp;quot;Bimodal Distributions&amp;quot;&quot;/&gt;&lt;property id=&quot;20307&quot; value=&quot;340&quot;/&gt;&lt;/object&gt;&lt;object type=&quot;3&quot; unique_id=&quot;16409&quot;&gt;&lt;property id=&quot;20148&quot; value=&quot;5&quot;/&gt;&lt;property id=&quot;20300&quot; value=&quot;Slide 21 - &amp;quot;Example: Fall 14, Exam 1 &amp;quot;&quot;/&gt;&lt;property id=&quot;20307&quot; value=&quot;341&quot;/&gt;&lt;/object&gt;&lt;object type=&quot;3&quot; unique_id=&quot;16410&quot;&gt;&lt;property id=&quot;20148&quot; value=&quot;5&quot;/&gt;&lt;property id=&quot;20300&quot; value=&quot;Slide 25 - &amp;quot;2.3 Stem-and-Leaf Diagrams&amp;quot;&quot;/&gt;&lt;property id=&quot;20307&quot; value=&quot;344&quot;/&gt;&lt;/object&gt;&lt;object type=&quot;3&quot; unique_id=&quot;16411&quot;&gt;&lt;property id=&quot;20148&quot; value=&quot;5&quot;/&gt;&lt;property id=&quot;20300&quot; value=&quot;Slide 27 - &amp;quot; Example&amp;quot;&quot;/&gt;&lt;property id=&quot;20307&quot; value=&quot;345&quot;/&gt;&lt;/object&gt;&lt;object type=&quot;3&quot; unique_id=&quot;16412&quot;&gt;&lt;property id=&quot;20148&quot; value=&quot;5&quot;/&gt;&lt;property id=&quot;20300&quot; value=&quot;Slide 26 - &amp;quot;Sec. 2.3: Stem and Leaf&amp;quot;&quot;/&gt;&lt;property id=&quot;20307&quot; value=&quot;346&quot;/&gt;&lt;/object&gt;&lt;object type=&quot;3&quot; unique_id=&quot;16413&quot;&gt;&lt;property id=&quot;20148&quot; value=&quot;5&quot;/&gt;&lt;property id=&quot;20300&quot; value=&quot;Slide 28 - &amp;quot;2.4 Scatterplots&amp;quot;&quot;/&gt;&lt;property id=&quot;20307&quot; value=&quot;347&quot;/&gt;&lt;/object&gt;&lt;object type=&quot;3&quot; unique_id=&quot;16414&quot;&gt;&lt;property id=&quot;20148&quot; value=&quot;5&quot;/&gt;&lt;property id=&quot;20300&quot; value=&quot;Slide 29 - &amp;quot;Describing Scatterplots&amp;quot;&quot;/&gt;&lt;property id=&quot;20307&quot; value=&quot;348&quot;/&gt;&lt;/object&gt;&lt;object type=&quot;3&quot; unique_id=&quot;16415&quot;&gt;&lt;property id=&quot;20148&quot; value=&quot;5&quot;/&gt;&lt;property id=&quot;20300&quot; value=&quot;Slide 10 - &amp;quot;Using Excel&amp;quot;&quot;/&gt;&lt;property id=&quot;20307&quot; value=&quot;351&quot;/&gt;&lt;/object&gt;&lt;object type=&quot;3&quot; unique_id=&quot;16416&quot;&gt;&lt;property id=&quot;20148&quot; value=&quot;5&quot;/&gt;&lt;property id=&quot;20300&quot; value=&quot;Slide 11 - &amp;quot;Sec. 2.1: Pie Charts and Bar Charts in Excel&amp;quot;&quot;/&gt;&lt;property id=&quot;20307&quot; value=&quot;331&quot;/&gt;&lt;/object&gt;&lt;object type=&quot;3&quot; unique_id=&quot;16417&quot;&gt;&lt;property id=&quot;20148&quot; value=&quot;5&quot;/&gt;&lt;property id=&quot;20300&quot; value=&quot;Slide 22 - &amp;quot;Sec. 2.2: Frequency Distributions and Histograms in Excel&amp;quot;&quot;/&gt;&lt;property id=&quot;20307&quot; value=&quot;342&quot;/&gt;&lt;/object&gt;&lt;object type=&quot;3&quot; unique_id=&quot;16418&quot;&gt;&lt;property id=&quot;20148&quot; value=&quot;5&quot;/&gt;&lt;property id=&quot;20300&quot; value=&quot;Slide 24 - &amp;quot;Example&amp;quot;&quot;/&gt;&lt;property id=&quot;20307&quot; value=&quot;343&quot;/&gt;&lt;/object&gt;&lt;object type=&quot;3&quot; unique_id=&quot;16419&quot;&gt;&lt;property id=&quot;20148&quot; value=&quot;5&quot;/&gt;&lt;property id=&quot;20300&quot; value=&quot;Slide 30 - &amp;quot;Scatterplots in Excel&amp;quot;&quot;/&gt;&lt;property id=&quot;20307&quot; value=&quot;349&quot;/&gt;&lt;/object&gt;&lt;object type=&quot;3&quot; unique_id=&quot;16420&quot;&gt;&lt;property id=&quot;20148&quot; value=&quot;5&quot;/&gt;&lt;property id=&quot;20300&quot; value=&quot;Slide 31 - &amp;quot;Examples&amp;quot;&quot;/&gt;&lt;property id=&quot;20307&quot; value=&quot;350&quot;/&gt;&lt;/object&gt;&lt;object type=&quot;3&quot; unique_id=&quot;16862&quot;&gt;&lt;property id=&quot;20148&quot; value=&quot;5&quot;/&gt;&lt;property id=&quot;20300&quot; value=&quot;Slide 3 - &amp;quot;Chapter 1 Introductory Case: Tween Survey&amp;quot;&quot;/&gt;&lt;property id=&quot;20307&quot; value=&quot;352&quot;/&gt;&lt;/object&gt;&lt;object type=&quot;3&quot; unique_id=&quot;16863&quot;&gt;&lt;property id=&quot;20148&quot; value=&quot;5&quot;/&gt;&lt;property id=&quot;20300&quot; value=&quot;Slide 4 - &amp;quot;  Tween Survey Data&amp;quot;&quot;/&gt;&lt;property id=&quot;20307&quot; value=&quot;353&quot;/&gt;&lt;/object&gt;&lt;object type=&quot;3&quot; unique_id=&quot;16962&quot;&gt;&lt;property id=&quot;20148&quot; value=&quot;5&quot;/&gt;&lt;property id=&quot;20300&quot; value=&quot;Slide 23 - &amp;quot;Excel – Adding the Data Analysis Toolpak&amp;quot;&quot;/&gt;&lt;property id=&quot;20307&quot; value=&quot;355&quot;/&gt;&lt;/object&gt;&lt;object type=&quot;3&quot; unique_id=&quot;17619&quot;&gt;&lt;property id=&quot;20148&quot; value=&quot;5&quot;/&gt;&lt;property id=&quot;20300&quot; value=&quot;Slide 1 - &amp;quot;GB213 Business Statistics&amp;quot;&quot;/&gt;&lt;property id=&quot;20307&quot; value=&quot;367&quot;/&gt;&lt;/object&gt;&lt;object type=&quot;3&quot; unique_id=&quot;17620&quot;&gt;&lt;property id=&quot;20148&quot; value=&quot;5&quot;/&gt;&lt;property id=&quot;20300&quot; value=&quot;Slide 2 - &amp;quot;GB213 Class 2 – 1/17/19&amp;quot;&quot;/&gt;&lt;property id=&quot;20307&quot; value=&quot;368&quot;/&gt;&lt;/object&gt;&lt;object type=&quot;3&quot; unique_id=&quot;17621&quot;&gt;&lt;property id=&quot;20148&quot; value=&quot;5&quot;/&gt;&lt;property id=&quot;20300&quot; value=&quot;Slide 5 - &amp;quot;Project 1 Groups&amp;quot;&quot;/&gt;&lt;property id=&quot;20307&quot; value=&quot;369&quot;/&gt;&lt;/object&gt;&lt;object type=&quot;3&quot; unique_id=&quot;20870&quot;&gt;&lt;property id=&quot;20148&quot; value=&quot;5&quot;/&gt;&lt;property id=&quot;20300&quot; value=&quot;Slide 16 - &amp;quot;Relative Frequency Distribution &amp;quot;&quot;/&gt;&lt;property id=&quot;20307&quot; value=&quot;370&quot;/&gt;&lt;/object&gt;&lt;/object&gt;&lt;object type=&quot;8&quot; unique_id=&quot;10180&quot;&gt;&lt;/object&gt;&lt;/object&gt;&lt;/database&gt;"/>
  <p:tag name="SECTOMILLISECCONVERTED" val="1"/>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075BE"/>
      </a:dk2>
      <a:lt2>
        <a:srgbClr val="EEECE1"/>
      </a:lt2>
      <a:accent1>
        <a:srgbClr val="F0B82D"/>
      </a:accent1>
      <a:accent2>
        <a:srgbClr val="C5C4CC"/>
      </a:accent2>
      <a:accent3>
        <a:srgbClr val="7B858F"/>
      </a:accent3>
      <a:accent4>
        <a:srgbClr val="365375"/>
      </a:accent4>
      <a:accent5>
        <a:srgbClr val="A3CB49"/>
      </a:accent5>
      <a:accent6>
        <a:srgbClr val="002B7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aaa9ede-4392-4d55-ac10-5d1a2e58c4f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5CDB750CB72244B023C30D48887199" ma:contentTypeVersion="16" ma:contentTypeDescription="Create a new document." ma:contentTypeScope="" ma:versionID="9a23bf27becf7241ccdcb063b6a15f0e">
  <xsd:schema xmlns:xsd="http://www.w3.org/2001/XMLSchema" xmlns:xs="http://www.w3.org/2001/XMLSchema" xmlns:p="http://schemas.microsoft.com/office/2006/metadata/properties" xmlns:ns3="eaaa9ede-4392-4d55-ac10-5d1a2e58c4fa" xmlns:ns4="e12a3ac9-44b3-481a-8bd7-647b159181b5" targetNamespace="http://schemas.microsoft.com/office/2006/metadata/properties" ma:root="true" ma:fieldsID="98c28c74f37946e253266eba4668c3ed" ns3:_="" ns4:_="">
    <xsd:import namespace="eaaa9ede-4392-4d55-ac10-5d1a2e58c4fa"/>
    <xsd:import namespace="e12a3ac9-44b3-481a-8bd7-647b159181b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aa9ede-4392-4d55-ac10-5d1a2e58c4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2a3ac9-44b3-481a-8bd7-647b159181b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787591-368F-4E6D-9AA0-2EDA029CC859}">
  <ds:schemaRefs>
    <ds:schemaRef ds:uri="e12a3ac9-44b3-481a-8bd7-647b159181b5"/>
    <ds:schemaRef ds:uri="eaaa9ede-4392-4d55-ac10-5d1a2e58c4f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802ADEC-230C-4C74-9F8F-B8636F8DE86E}">
  <ds:schemaRefs>
    <ds:schemaRef ds:uri="http://schemas.microsoft.com/sharepoint/v3/contenttype/forms"/>
  </ds:schemaRefs>
</ds:datastoreItem>
</file>

<file path=customXml/itemProps3.xml><?xml version="1.0" encoding="utf-8"?>
<ds:datastoreItem xmlns:ds="http://schemas.openxmlformats.org/officeDocument/2006/customXml" ds:itemID="{7FB283C6-1609-4EA3-B2DB-F6528950901E}">
  <ds:schemaRefs>
    <ds:schemaRef ds:uri="e12a3ac9-44b3-481a-8bd7-647b159181b5"/>
    <ds:schemaRef ds:uri="eaaa9ede-4392-4d55-ac10-5d1a2e58c4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613</TotalTime>
  <Words>3773</Words>
  <Application>Microsoft Office PowerPoint</Application>
  <PresentationFormat>On-screen Show (4:3)</PresentationFormat>
  <Paragraphs>533</Paragraphs>
  <Slides>65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Wingdings</vt:lpstr>
      <vt:lpstr>Office Theme</vt:lpstr>
      <vt:lpstr>Colella - Moral Support and Performance Table Replication</vt:lpstr>
      <vt:lpstr>Colella - Moral Support and Performance Table Replication</vt:lpstr>
      <vt:lpstr>Retrieving the Datasets</vt:lpstr>
      <vt:lpstr>Retrieving the Datasets</vt:lpstr>
      <vt:lpstr>Table 1: Descriptive Statistics</vt:lpstr>
      <vt:lpstr>Table 1: 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Diane Bemis</dc:creator>
  <cp:lastModifiedBy>Chow, Clifton</cp:lastModifiedBy>
  <cp:revision>3</cp:revision>
  <cp:lastPrinted>2023-08-31T00:27:34Z</cp:lastPrinted>
  <dcterms:created xsi:type="dcterms:W3CDTF">2012-08-23T00:26:55Z</dcterms:created>
  <dcterms:modified xsi:type="dcterms:W3CDTF">2024-09-26T22:34:52Z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0x010100D35CDB750CB72244B023C30D48887199</vt:lpwstr>
  </property>
</Properties>
</file>